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64" r:id="rId3"/>
    <p:sldId id="261" r:id="rId4"/>
    <p:sldId id="262" r:id="rId5"/>
    <p:sldId id="265" r:id="rId6"/>
    <p:sldId id="266"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8" autoAdjust="0"/>
    <p:restoredTop sz="71875" autoAdjust="0"/>
  </p:normalViewPr>
  <p:slideViewPr>
    <p:cSldViewPr snapToGrid="0">
      <p:cViewPr varScale="1">
        <p:scale>
          <a:sx n="50" d="100"/>
          <a:sy n="50" d="100"/>
        </p:scale>
        <p:origin x="72" y="2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112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9E9BB-8C1E-4C12-887B-2A1DB7927691}" type="datetimeFigureOut">
              <a:rPr lang="en-US" smtClean="0"/>
              <a:t>12/16/2020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EC9E95-FB85-4594-9636-86963BD26E02}" type="slidenum">
              <a:rPr lang="en-US" smtClean="0"/>
              <a:t>‹#›</a:t>
            </a:fld>
            <a:endParaRPr lang="en-US" dirty="0"/>
          </a:p>
        </p:txBody>
      </p:sp>
    </p:spTree>
    <p:extLst>
      <p:ext uri="{BB962C8B-B14F-4D97-AF65-F5344CB8AC3E}">
        <p14:creationId xmlns:p14="http://schemas.microsoft.com/office/powerpoint/2010/main" val="114948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it.ly/TransportationHealthCommunicationsGuideboo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 me introduce you to A Guidebook for Communications between Transportation and Public Health Communities. This guidebook is the product of National Cooperative Highway Research Program (NCHRP) project 25-25 Task 105.</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 am going to take a few minutes to share information about the Guide and its companion products – and make a request of you today.</a:t>
            </a:r>
          </a:p>
        </p:txBody>
      </p:sp>
      <p:sp>
        <p:nvSpPr>
          <p:cNvPr id="4" name="Slide Number Placeholder 3"/>
          <p:cNvSpPr>
            <a:spLocks noGrp="1"/>
          </p:cNvSpPr>
          <p:nvPr>
            <p:ph type="sldNum" sz="quarter" idx="10"/>
          </p:nvPr>
        </p:nvSpPr>
        <p:spPr/>
        <p:txBody>
          <a:bodyPr/>
          <a:lstStyle/>
          <a:p>
            <a:fld id="{6A8B9FA8-755A-48C1-B954-12E1BFDFC7B4}" type="slidenum">
              <a:rPr lang="en-US" smtClean="0"/>
              <a:t>1</a:t>
            </a:fld>
            <a:endParaRPr lang="en-US" dirty="0"/>
          </a:p>
        </p:txBody>
      </p:sp>
    </p:spTree>
    <p:extLst>
      <p:ext uri="{BB962C8B-B14F-4D97-AF65-F5344CB8AC3E}">
        <p14:creationId xmlns:p14="http://schemas.microsoft.com/office/powerpoint/2010/main" val="255575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guidebook is meant to support collaboration among transportation and health professionals. Enough detail is provided to support communications with public health agencies and stakeholders. The hope is to bridge differing perspectives and communications approaches. The tools and resources from the Guidebook are also available separately. These include a quick reference guide to support outreach and communications efforts.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guidebook can be used both by agencies already coordinating with the health sector and agencies newly reaching out. Public health stakeholders studying the transportation process can use this as a reference. Both disciplines will find opportunities for integrating health with transportation efforts.</a:t>
            </a:r>
          </a:p>
        </p:txBody>
      </p:sp>
      <p:sp>
        <p:nvSpPr>
          <p:cNvPr id="4" name="Slide Number Placeholder 3"/>
          <p:cNvSpPr>
            <a:spLocks noGrp="1"/>
          </p:cNvSpPr>
          <p:nvPr>
            <p:ph type="sldNum" sz="quarter" idx="10"/>
          </p:nvPr>
        </p:nvSpPr>
        <p:spPr/>
        <p:txBody>
          <a:bodyPr/>
          <a:lstStyle/>
          <a:p>
            <a:fld id="{6A8B9FA8-755A-48C1-B954-12E1BFDFC7B4}" type="slidenum">
              <a:rPr lang="en-US" smtClean="0"/>
              <a:t>2</a:t>
            </a:fld>
            <a:endParaRPr lang="en-US" dirty="0"/>
          </a:p>
        </p:txBody>
      </p:sp>
    </p:spTree>
    <p:extLst>
      <p:ext uri="{BB962C8B-B14F-4D97-AF65-F5344CB8AC3E}">
        <p14:creationId xmlns:p14="http://schemas.microsoft.com/office/powerpoint/2010/main" val="288143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latin typeface="Arial" panose="020B0604020202020204" pitchFamily="34" charset="0"/>
                <a:cs typeface="Arial" panose="020B0604020202020204" pitchFamily="34" charset="0"/>
              </a:rPr>
              <a:t>The Task 105 project resulted in several work products that are available for use along with the Guidebook. These include a quick reference file for those independent resources mentioned on the previous slide. A printable gives a quick overview of what the guidebook has to offer. A recorded overview presentation is available online with a little more detail than today’s presentation. A summary report gives a brief overview of all the work done for the project.</a:t>
            </a:r>
          </a:p>
          <a:p>
            <a:pPr lvl="0">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slides I am sharing today are drawn from the “presentation slides with speaker notes” reflected on this slide. </a:t>
            </a:r>
          </a:p>
          <a:p>
            <a:pPr lvl="0">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8B9FA8-755A-48C1-B954-12E1BFDFC7B4}" type="slidenum">
              <a:rPr lang="en-US" smtClean="0"/>
              <a:t>3</a:t>
            </a:fld>
            <a:endParaRPr lang="en-US" dirty="0"/>
          </a:p>
        </p:txBody>
      </p:sp>
    </p:spTree>
    <p:extLst>
      <p:ext uri="{BB962C8B-B14F-4D97-AF65-F5344CB8AC3E}">
        <p14:creationId xmlns:p14="http://schemas.microsoft.com/office/powerpoint/2010/main" val="876757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Transportation and health communities have overlapping goals and interests in several key categories. These include safety and injury prevention; physical activity and active transportation; air quality; connectivity and access; evacuation and emergency response; and equity. Differences between transportation and health perspectives are reviewed to identify opportunities for communications.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Optional/Supporting Information: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FHWA’s Health in Transportation Objectives also discusses intersections between transportation and health.</a:t>
            </a:r>
          </a:p>
        </p:txBody>
      </p:sp>
      <p:sp>
        <p:nvSpPr>
          <p:cNvPr id="4" name="Slide Number Placeholder 3"/>
          <p:cNvSpPr>
            <a:spLocks noGrp="1"/>
          </p:cNvSpPr>
          <p:nvPr>
            <p:ph type="sldNum" sz="quarter" idx="10"/>
          </p:nvPr>
        </p:nvSpPr>
        <p:spPr/>
        <p:txBody>
          <a:bodyPr/>
          <a:lstStyle/>
          <a:p>
            <a:fld id="{6A8B9FA8-755A-48C1-B954-12E1BFDFC7B4}" type="slidenum">
              <a:rPr lang="en-US" smtClean="0"/>
              <a:t>4</a:t>
            </a:fld>
            <a:endParaRPr lang="en-US" dirty="0"/>
          </a:p>
        </p:txBody>
      </p:sp>
    </p:spTree>
    <p:extLst>
      <p:ext uri="{BB962C8B-B14F-4D97-AF65-F5344CB8AC3E}">
        <p14:creationId xmlns:p14="http://schemas.microsoft.com/office/powerpoint/2010/main" val="24285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Public health does not follow the same linear process used in transportation. Public health initiatives are delivered through a combination of public, private and non-profit entities. This slide illustrates some of the more common public health programs and initiatives. Each of these initiatives can connect to transportation. Transportation policies, plans and project can be shaped by both the Health in All Policies approach and Health Impact Assessments.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Community Health Needs Assessments and Improvement Plans can provide useful health data, needs and goals for transportation planning. Project and public health campaigns involving transportation rely on communication between transportation and health stakeholders.</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Optional/Supporting Information: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Resources within this guidebook subsection include:</a:t>
            </a:r>
          </a:p>
          <a:p>
            <a:r>
              <a:rPr lang="en-US" dirty="0">
                <a:latin typeface="Arial" panose="020B0604020202020204" pitchFamily="34" charset="0"/>
                <a:cs typeface="Arial" panose="020B0604020202020204" pitchFamily="34" charset="0"/>
              </a:rPr>
              <a:t>-common public health goals;</a:t>
            </a:r>
          </a:p>
          <a:p>
            <a:r>
              <a:rPr lang="en-US" dirty="0">
                <a:latin typeface="Arial" panose="020B0604020202020204" pitchFamily="34" charset="0"/>
                <a:cs typeface="Arial" panose="020B0604020202020204" pitchFamily="34" charset="0"/>
              </a:rPr>
              <a:t>-more detailed on the steps of the health processes shown on this slide; and</a:t>
            </a:r>
          </a:p>
          <a:p>
            <a:r>
              <a:rPr lang="en-US" dirty="0">
                <a:latin typeface="Arial" panose="020B0604020202020204" pitchFamily="34" charset="0"/>
                <a:cs typeface="Arial" panose="020B0604020202020204" pitchFamily="34" charset="0"/>
              </a:rPr>
              <a:t>-several case studies of communication and collaboration opportunities (indicated by the magnifying glass icon).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Now that I’ve hopefully inspired you to learn more about the Guide and its message, I want to ask each of you to make a personal commitment to take TWO ACTIONS over the next month or so, to 1) visit the web page, and 2) Have a conversation about this information – at a staff meeting, with your friends, or more broadly in your professional or personal community. Thank you!</a:t>
            </a:r>
          </a:p>
        </p:txBody>
      </p:sp>
      <p:sp>
        <p:nvSpPr>
          <p:cNvPr id="4" name="Slide Number Placeholder 3"/>
          <p:cNvSpPr>
            <a:spLocks noGrp="1"/>
          </p:cNvSpPr>
          <p:nvPr>
            <p:ph type="sldNum" sz="quarter" idx="10"/>
          </p:nvPr>
        </p:nvSpPr>
        <p:spPr/>
        <p:txBody>
          <a:bodyPr/>
          <a:lstStyle/>
          <a:p>
            <a:fld id="{6A8B9FA8-755A-48C1-B954-12E1BFDFC7B4}" type="slidenum">
              <a:rPr lang="en-US" smtClean="0"/>
              <a:t>5</a:t>
            </a:fld>
            <a:endParaRPr lang="en-US" dirty="0"/>
          </a:p>
        </p:txBody>
      </p:sp>
    </p:spTree>
    <p:extLst>
      <p:ext uri="{BB962C8B-B14F-4D97-AF65-F5344CB8AC3E}">
        <p14:creationId xmlns:p14="http://schemas.microsoft.com/office/powerpoint/2010/main" val="81918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TO SPEAKER – if you would like to highlight a specific type of agency example, there are ample options in the Guide. This slide is a compilation of many examples from the Guide. For additional example slides, please refer to the longer overview PPT doc on the NCHRP Guide page, available for download - </a:t>
            </a:r>
            <a:r>
              <a:rPr lang="en-US" altLang="en-US" sz="1200" dirty="0">
                <a:solidFill>
                  <a:srgbClr val="551A8B"/>
                </a:solidFill>
                <a:latin typeface="Arial" panose="020B0604020202020204" pitchFamily="34" charset="0"/>
                <a:cs typeface="Arial" panose="020B0604020202020204" pitchFamily="34" charset="0"/>
                <a:hlinkClick r:id="rId3"/>
              </a:rPr>
              <a:t>http://bit.ly/TransportationHealthCommunicationsGuidebook</a:t>
            </a:r>
            <a:r>
              <a:rPr lang="en-US" altLang="en-US" sz="1200" dirty="0">
                <a:solidFill>
                  <a:srgbClr val="551A8B"/>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Guide provides detailed real world examples of what Transportation and Health collaboration look like on the ground.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Here are several tangible actions and partnership to illustrate what it looks like when transportation and health work together.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A8B9FA8-755A-48C1-B954-12E1BFDFC7B4}" type="slidenum">
              <a:rPr lang="en-US" smtClean="0"/>
              <a:t>6</a:t>
            </a:fld>
            <a:endParaRPr lang="en-US" dirty="0"/>
          </a:p>
        </p:txBody>
      </p:sp>
    </p:spTree>
    <p:extLst>
      <p:ext uri="{BB962C8B-B14F-4D97-AF65-F5344CB8AC3E}">
        <p14:creationId xmlns:p14="http://schemas.microsoft.com/office/powerpoint/2010/main" val="396539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latin typeface="Arial" panose="020B0604020202020204" pitchFamily="34" charset="0"/>
                <a:cs typeface="Arial" panose="020B0604020202020204" pitchFamily="34" charset="0"/>
              </a:rPr>
              <a:t>The Task 105 project resulted in several work products that are available for use along with the Guidebook. These include a quick reference file for those independent resources mentioned on the previous slide. A printable gives a quick overview of what the guidebook has to offer. A recorded overview presentation is available online with a little more detail than today’s presentation. A summary report gives a brief overview of all the work done for the project.</a:t>
            </a:r>
          </a:p>
        </p:txBody>
      </p:sp>
      <p:sp>
        <p:nvSpPr>
          <p:cNvPr id="4" name="Slide Number Placeholder 3"/>
          <p:cNvSpPr>
            <a:spLocks noGrp="1"/>
          </p:cNvSpPr>
          <p:nvPr>
            <p:ph type="sldNum" sz="quarter" idx="10"/>
          </p:nvPr>
        </p:nvSpPr>
        <p:spPr/>
        <p:txBody>
          <a:bodyPr/>
          <a:lstStyle/>
          <a:p>
            <a:fld id="{6A8B9FA8-755A-48C1-B954-12E1BFDFC7B4}" type="slidenum">
              <a:rPr lang="en-US" smtClean="0"/>
              <a:t>7</a:t>
            </a:fld>
            <a:endParaRPr lang="en-US" dirty="0"/>
          </a:p>
        </p:txBody>
      </p:sp>
    </p:spTree>
    <p:extLst>
      <p:ext uri="{BB962C8B-B14F-4D97-AF65-F5344CB8AC3E}">
        <p14:creationId xmlns:p14="http://schemas.microsoft.com/office/powerpoint/2010/main" val="172272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AD0E-E2D2-4537-A305-5CA3FCA9DE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C5066E-DDDD-4AE8-AF1E-C4F538AA46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196622-4C3D-491D-B4F0-0542DC697A92}"/>
              </a:ext>
            </a:extLst>
          </p:cNvPr>
          <p:cNvSpPr>
            <a:spLocks noGrp="1"/>
          </p:cNvSpPr>
          <p:nvPr>
            <p:ph type="dt" sz="half" idx="10"/>
          </p:nvPr>
        </p:nvSpPr>
        <p:spPr/>
        <p:txBody>
          <a:bodyPr/>
          <a:lstStyle/>
          <a:p>
            <a:fld id="{785015DB-16A8-4DAB-9970-BAC026E7B95D}" type="datetimeFigureOut">
              <a:rPr lang="en-US" smtClean="0"/>
              <a:t>12/16/2020</a:t>
            </a:fld>
            <a:endParaRPr lang="en-US" dirty="0"/>
          </a:p>
        </p:txBody>
      </p:sp>
      <p:sp>
        <p:nvSpPr>
          <p:cNvPr id="5" name="Footer Placeholder 4">
            <a:extLst>
              <a:ext uri="{FF2B5EF4-FFF2-40B4-BE49-F238E27FC236}">
                <a16:creationId xmlns:a16="http://schemas.microsoft.com/office/drawing/2014/main" id="{B3E47E2F-E312-4066-AEAF-2594AA73D6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34212D-F109-4377-A119-48AEF8A4693B}"/>
              </a:ext>
            </a:extLst>
          </p:cNvPr>
          <p:cNvSpPr>
            <a:spLocks noGrp="1"/>
          </p:cNvSpPr>
          <p:nvPr>
            <p:ph type="sldNum" sz="quarter" idx="12"/>
          </p:nvPr>
        </p:nvSpPr>
        <p:spPr/>
        <p:txBody>
          <a:bodyPr/>
          <a:lstStyle/>
          <a:p>
            <a:fld id="{F9A172C2-1EE6-405E-9F23-52B8DC774829}" type="slidenum">
              <a:rPr lang="en-US" smtClean="0"/>
              <a:t>‹#›</a:t>
            </a:fld>
            <a:endParaRPr lang="en-US" dirty="0"/>
          </a:p>
        </p:txBody>
      </p:sp>
    </p:spTree>
    <p:extLst>
      <p:ext uri="{BB962C8B-B14F-4D97-AF65-F5344CB8AC3E}">
        <p14:creationId xmlns:p14="http://schemas.microsoft.com/office/powerpoint/2010/main" val="2066045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5097-6EF4-433D-BE73-C50F7017E1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E51D8F-5401-4DD5-B4AA-C3F6BAC513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64F3C-57C1-46B3-AB30-BDF958214A16}"/>
              </a:ext>
            </a:extLst>
          </p:cNvPr>
          <p:cNvSpPr>
            <a:spLocks noGrp="1"/>
          </p:cNvSpPr>
          <p:nvPr>
            <p:ph type="dt" sz="half" idx="10"/>
          </p:nvPr>
        </p:nvSpPr>
        <p:spPr/>
        <p:txBody>
          <a:bodyPr/>
          <a:lstStyle/>
          <a:p>
            <a:fld id="{785015DB-16A8-4DAB-9970-BAC026E7B95D}" type="datetimeFigureOut">
              <a:rPr lang="en-US" smtClean="0"/>
              <a:t>12/16/2020</a:t>
            </a:fld>
            <a:endParaRPr lang="en-US" dirty="0"/>
          </a:p>
        </p:txBody>
      </p:sp>
      <p:sp>
        <p:nvSpPr>
          <p:cNvPr id="5" name="Footer Placeholder 4">
            <a:extLst>
              <a:ext uri="{FF2B5EF4-FFF2-40B4-BE49-F238E27FC236}">
                <a16:creationId xmlns:a16="http://schemas.microsoft.com/office/drawing/2014/main" id="{D8AB4460-FD5A-436C-A644-19533D482F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08CFC6-EE92-4492-BCC1-6E0FBD76E004}"/>
              </a:ext>
            </a:extLst>
          </p:cNvPr>
          <p:cNvSpPr>
            <a:spLocks noGrp="1"/>
          </p:cNvSpPr>
          <p:nvPr>
            <p:ph type="sldNum" sz="quarter" idx="12"/>
          </p:nvPr>
        </p:nvSpPr>
        <p:spPr/>
        <p:txBody>
          <a:bodyPr/>
          <a:lstStyle/>
          <a:p>
            <a:fld id="{F9A172C2-1EE6-405E-9F23-52B8DC774829}" type="slidenum">
              <a:rPr lang="en-US" smtClean="0"/>
              <a:t>‹#›</a:t>
            </a:fld>
            <a:endParaRPr lang="en-US" dirty="0"/>
          </a:p>
        </p:txBody>
      </p:sp>
    </p:spTree>
    <p:extLst>
      <p:ext uri="{BB962C8B-B14F-4D97-AF65-F5344CB8AC3E}">
        <p14:creationId xmlns:p14="http://schemas.microsoft.com/office/powerpoint/2010/main" val="367643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74B9CA-E008-4755-98EA-619007FCDF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E5CB83-F1B3-4E88-870E-F5D15331EF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C51C5-26E0-45CA-AAA8-D8B0AEEBF3DD}"/>
              </a:ext>
            </a:extLst>
          </p:cNvPr>
          <p:cNvSpPr>
            <a:spLocks noGrp="1"/>
          </p:cNvSpPr>
          <p:nvPr>
            <p:ph type="dt" sz="half" idx="10"/>
          </p:nvPr>
        </p:nvSpPr>
        <p:spPr/>
        <p:txBody>
          <a:bodyPr/>
          <a:lstStyle/>
          <a:p>
            <a:fld id="{785015DB-16A8-4DAB-9970-BAC026E7B95D}" type="datetimeFigureOut">
              <a:rPr lang="en-US" smtClean="0"/>
              <a:t>12/16/2020</a:t>
            </a:fld>
            <a:endParaRPr lang="en-US" dirty="0"/>
          </a:p>
        </p:txBody>
      </p:sp>
      <p:sp>
        <p:nvSpPr>
          <p:cNvPr id="5" name="Footer Placeholder 4">
            <a:extLst>
              <a:ext uri="{FF2B5EF4-FFF2-40B4-BE49-F238E27FC236}">
                <a16:creationId xmlns:a16="http://schemas.microsoft.com/office/drawing/2014/main" id="{7923435E-D4EB-4FF4-819C-CBCF35E243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9EE194-FCE4-4EBA-B283-3635252C56F4}"/>
              </a:ext>
            </a:extLst>
          </p:cNvPr>
          <p:cNvSpPr>
            <a:spLocks noGrp="1"/>
          </p:cNvSpPr>
          <p:nvPr>
            <p:ph type="sldNum" sz="quarter" idx="12"/>
          </p:nvPr>
        </p:nvSpPr>
        <p:spPr/>
        <p:txBody>
          <a:bodyPr/>
          <a:lstStyle/>
          <a:p>
            <a:fld id="{F9A172C2-1EE6-405E-9F23-52B8DC774829}" type="slidenum">
              <a:rPr lang="en-US" smtClean="0"/>
              <a:t>‹#›</a:t>
            </a:fld>
            <a:endParaRPr lang="en-US" dirty="0"/>
          </a:p>
        </p:txBody>
      </p:sp>
    </p:spTree>
    <p:extLst>
      <p:ext uri="{BB962C8B-B14F-4D97-AF65-F5344CB8AC3E}">
        <p14:creationId xmlns:p14="http://schemas.microsoft.com/office/powerpoint/2010/main" val="335850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D2C16-29B6-4DEF-8616-887A2B4A5E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F647C-0BBD-4B12-940A-813882FB1D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E6C8B-45D3-4F3B-BB9D-0C08702D96B6}"/>
              </a:ext>
            </a:extLst>
          </p:cNvPr>
          <p:cNvSpPr>
            <a:spLocks noGrp="1"/>
          </p:cNvSpPr>
          <p:nvPr>
            <p:ph type="dt" sz="half" idx="10"/>
          </p:nvPr>
        </p:nvSpPr>
        <p:spPr/>
        <p:txBody>
          <a:bodyPr/>
          <a:lstStyle/>
          <a:p>
            <a:fld id="{785015DB-16A8-4DAB-9970-BAC026E7B95D}" type="datetimeFigureOut">
              <a:rPr lang="en-US" smtClean="0"/>
              <a:t>12/16/2020</a:t>
            </a:fld>
            <a:endParaRPr lang="en-US" dirty="0"/>
          </a:p>
        </p:txBody>
      </p:sp>
      <p:sp>
        <p:nvSpPr>
          <p:cNvPr id="5" name="Footer Placeholder 4">
            <a:extLst>
              <a:ext uri="{FF2B5EF4-FFF2-40B4-BE49-F238E27FC236}">
                <a16:creationId xmlns:a16="http://schemas.microsoft.com/office/drawing/2014/main" id="{67C6A195-77AF-43C2-A4E4-FEAE58970C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CA3F38-05F3-48BF-8BCF-3343AD07207E}"/>
              </a:ext>
            </a:extLst>
          </p:cNvPr>
          <p:cNvSpPr>
            <a:spLocks noGrp="1"/>
          </p:cNvSpPr>
          <p:nvPr>
            <p:ph type="sldNum" sz="quarter" idx="12"/>
          </p:nvPr>
        </p:nvSpPr>
        <p:spPr/>
        <p:txBody>
          <a:bodyPr/>
          <a:lstStyle/>
          <a:p>
            <a:fld id="{F9A172C2-1EE6-405E-9F23-52B8DC774829}" type="slidenum">
              <a:rPr lang="en-US" smtClean="0"/>
              <a:t>‹#›</a:t>
            </a:fld>
            <a:endParaRPr lang="en-US" dirty="0"/>
          </a:p>
        </p:txBody>
      </p:sp>
    </p:spTree>
    <p:extLst>
      <p:ext uri="{BB962C8B-B14F-4D97-AF65-F5344CB8AC3E}">
        <p14:creationId xmlns:p14="http://schemas.microsoft.com/office/powerpoint/2010/main" val="119465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C3955-BEFF-4E40-A409-1BE848F4CD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02AB03-BD48-4735-A14B-5ABE582BC8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B52A39-8988-420F-BECB-64D7285C9BD5}"/>
              </a:ext>
            </a:extLst>
          </p:cNvPr>
          <p:cNvSpPr>
            <a:spLocks noGrp="1"/>
          </p:cNvSpPr>
          <p:nvPr>
            <p:ph type="dt" sz="half" idx="10"/>
          </p:nvPr>
        </p:nvSpPr>
        <p:spPr/>
        <p:txBody>
          <a:bodyPr/>
          <a:lstStyle/>
          <a:p>
            <a:fld id="{785015DB-16A8-4DAB-9970-BAC026E7B95D}" type="datetimeFigureOut">
              <a:rPr lang="en-US" smtClean="0"/>
              <a:t>12/16/2020</a:t>
            </a:fld>
            <a:endParaRPr lang="en-US" dirty="0"/>
          </a:p>
        </p:txBody>
      </p:sp>
      <p:sp>
        <p:nvSpPr>
          <p:cNvPr id="5" name="Footer Placeholder 4">
            <a:extLst>
              <a:ext uri="{FF2B5EF4-FFF2-40B4-BE49-F238E27FC236}">
                <a16:creationId xmlns:a16="http://schemas.microsoft.com/office/drawing/2014/main" id="{716EA93B-3F65-4226-87C9-8FFFB3AA8E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7BF10F-A136-4578-9695-A2FEC6D34F5B}"/>
              </a:ext>
            </a:extLst>
          </p:cNvPr>
          <p:cNvSpPr>
            <a:spLocks noGrp="1"/>
          </p:cNvSpPr>
          <p:nvPr>
            <p:ph type="sldNum" sz="quarter" idx="12"/>
          </p:nvPr>
        </p:nvSpPr>
        <p:spPr/>
        <p:txBody>
          <a:bodyPr/>
          <a:lstStyle/>
          <a:p>
            <a:fld id="{F9A172C2-1EE6-405E-9F23-52B8DC774829}" type="slidenum">
              <a:rPr lang="en-US" smtClean="0"/>
              <a:t>‹#›</a:t>
            </a:fld>
            <a:endParaRPr lang="en-US" dirty="0"/>
          </a:p>
        </p:txBody>
      </p:sp>
    </p:spTree>
    <p:extLst>
      <p:ext uri="{BB962C8B-B14F-4D97-AF65-F5344CB8AC3E}">
        <p14:creationId xmlns:p14="http://schemas.microsoft.com/office/powerpoint/2010/main" val="79605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5BE44-6C68-4756-A1A7-09691B0FE6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ACF92B-8362-449D-9C56-AA8233E4B2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609F71-E854-433B-8B5D-273DF0DEA3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92C95F-4C2E-4E52-AACB-FF93D9EF1A75}"/>
              </a:ext>
            </a:extLst>
          </p:cNvPr>
          <p:cNvSpPr>
            <a:spLocks noGrp="1"/>
          </p:cNvSpPr>
          <p:nvPr>
            <p:ph type="dt" sz="half" idx="10"/>
          </p:nvPr>
        </p:nvSpPr>
        <p:spPr/>
        <p:txBody>
          <a:bodyPr/>
          <a:lstStyle/>
          <a:p>
            <a:fld id="{785015DB-16A8-4DAB-9970-BAC026E7B95D}" type="datetimeFigureOut">
              <a:rPr lang="en-US" smtClean="0"/>
              <a:t>12/16/2020</a:t>
            </a:fld>
            <a:endParaRPr lang="en-US" dirty="0"/>
          </a:p>
        </p:txBody>
      </p:sp>
      <p:sp>
        <p:nvSpPr>
          <p:cNvPr id="6" name="Footer Placeholder 5">
            <a:extLst>
              <a:ext uri="{FF2B5EF4-FFF2-40B4-BE49-F238E27FC236}">
                <a16:creationId xmlns:a16="http://schemas.microsoft.com/office/drawing/2014/main" id="{78FC8B58-8B08-4D0B-AEE5-B87905C591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EA4DB8-41DD-4596-B228-7DACB21A01C6}"/>
              </a:ext>
            </a:extLst>
          </p:cNvPr>
          <p:cNvSpPr>
            <a:spLocks noGrp="1"/>
          </p:cNvSpPr>
          <p:nvPr>
            <p:ph type="sldNum" sz="quarter" idx="12"/>
          </p:nvPr>
        </p:nvSpPr>
        <p:spPr/>
        <p:txBody>
          <a:bodyPr/>
          <a:lstStyle/>
          <a:p>
            <a:fld id="{F9A172C2-1EE6-405E-9F23-52B8DC774829}" type="slidenum">
              <a:rPr lang="en-US" smtClean="0"/>
              <a:t>‹#›</a:t>
            </a:fld>
            <a:endParaRPr lang="en-US" dirty="0"/>
          </a:p>
        </p:txBody>
      </p:sp>
    </p:spTree>
    <p:extLst>
      <p:ext uri="{BB962C8B-B14F-4D97-AF65-F5344CB8AC3E}">
        <p14:creationId xmlns:p14="http://schemas.microsoft.com/office/powerpoint/2010/main" val="387526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8542-E0EE-4890-8C57-15BE3DB0B2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4EFB24-79AC-46EB-811A-675A367B32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247ABA-6140-4E48-B6CE-D209596CD5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FEC8C7-42CC-4096-A6A2-5E9061D487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006073-7374-42F4-A8F3-658DB1AE34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8962EF-EAB3-4DA0-9291-38B0226C7DC0}"/>
              </a:ext>
            </a:extLst>
          </p:cNvPr>
          <p:cNvSpPr>
            <a:spLocks noGrp="1"/>
          </p:cNvSpPr>
          <p:nvPr>
            <p:ph type="dt" sz="half" idx="10"/>
          </p:nvPr>
        </p:nvSpPr>
        <p:spPr/>
        <p:txBody>
          <a:bodyPr/>
          <a:lstStyle/>
          <a:p>
            <a:fld id="{785015DB-16A8-4DAB-9970-BAC026E7B95D}" type="datetimeFigureOut">
              <a:rPr lang="en-US" smtClean="0"/>
              <a:t>12/16/2020</a:t>
            </a:fld>
            <a:endParaRPr lang="en-US" dirty="0"/>
          </a:p>
        </p:txBody>
      </p:sp>
      <p:sp>
        <p:nvSpPr>
          <p:cNvPr id="8" name="Footer Placeholder 7">
            <a:extLst>
              <a:ext uri="{FF2B5EF4-FFF2-40B4-BE49-F238E27FC236}">
                <a16:creationId xmlns:a16="http://schemas.microsoft.com/office/drawing/2014/main" id="{2710AD60-1AED-42FE-850A-D1ADE17C3A6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DF73EC-29B9-4CC2-B400-8C119F3684ED}"/>
              </a:ext>
            </a:extLst>
          </p:cNvPr>
          <p:cNvSpPr>
            <a:spLocks noGrp="1"/>
          </p:cNvSpPr>
          <p:nvPr>
            <p:ph type="sldNum" sz="quarter" idx="12"/>
          </p:nvPr>
        </p:nvSpPr>
        <p:spPr/>
        <p:txBody>
          <a:bodyPr/>
          <a:lstStyle/>
          <a:p>
            <a:fld id="{F9A172C2-1EE6-405E-9F23-52B8DC774829}" type="slidenum">
              <a:rPr lang="en-US" smtClean="0"/>
              <a:t>‹#›</a:t>
            </a:fld>
            <a:endParaRPr lang="en-US" dirty="0"/>
          </a:p>
        </p:txBody>
      </p:sp>
    </p:spTree>
    <p:extLst>
      <p:ext uri="{BB962C8B-B14F-4D97-AF65-F5344CB8AC3E}">
        <p14:creationId xmlns:p14="http://schemas.microsoft.com/office/powerpoint/2010/main" val="1650949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B9CD-B6BB-4C38-B52F-15526C7806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A80EBE-217C-4EB3-B243-F3C562379B3A}"/>
              </a:ext>
            </a:extLst>
          </p:cNvPr>
          <p:cNvSpPr>
            <a:spLocks noGrp="1"/>
          </p:cNvSpPr>
          <p:nvPr>
            <p:ph type="dt" sz="half" idx="10"/>
          </p:nvPr>
        </p:nvSpPr>
        <p:spPr/>
        <p:txBody>
          <a:bodyPr/>
          <a:lstStyle/>
          <a:p>
            <a:fld id="{785015DB-16A8-4DAB-9970-BAC026E7B95D}" type="datetimeFigureOut">
              <a:rPr lang="en-US" smtClean="0"/>
              <a:t>12/16/2020</a:t>
            </a:fld>
            <a:endParaRPr lang="en-US" dirty="0"/>
          </a:p>
        </p:txBody>
      </p:sp>
      <p:sp>
        <p:nvSpPr>
          <p:cNvPr id="4" name="Footer Placeholder 3">
            <a:extLst>
              <a:ext uri="{FF2B5EF4-FFF2-40B4-BE49-F238E27FC236}">
                <a16:creationId xmlns:a16="http://schemas.microsoft.com/office/drawing/2014/main" id="{4414C5B7-86EB-44E7-B7EF-39AD083631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D89A73-D55F-489D-B200-038422D17CE5}"/>
              </a:ext>
            </a:extLst>
          </p:cNvPr>
          <p:cNvSpPr>
            <a:spLocks noGrp="1"/>
          </p:cNvSpPr>
          <p:nvPr>
            <p:ph type="sldNum" sz="quarter" idx="12"/>
          </p:nvPr>
        </p:nvSpPr>
        <p:spPr/>
        <p:txBody>
          <a:bodyPr/>
          <a:lstStyle/>
          <a:p>
            <a:fld id="{F9A172C2-1EE6-405E-9F23-52B8DC774829}" type="slidenum">
              <a:rPr lang="en-US" smtClean="0"/>
              <a:t>‹#›</a:t>
            </a:fld>
            <a:endParaRPr lang="en-US" dirty="0"/>
          </a:p>
        </p:txBody>
      </p:sp>
    </p:spTree>
    <p:extLst>
      <p:ext uri="{BB962C8B-B14F-4D97-AF65-F5344CB8AC3E}">
        <p14:creationId xmlns:p14="http://schemas.microsoft.com/office/powerpoint/2010/main" val="89575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88C51D-760E-4634-962E-EC7BD4576F2F}"/>
              </a:ext>
            </a:extLst>
          </p:cNvPr>
          <p:cNvSpPr>
            <a:spLocks noGrp="1"/>
          </p:cNvSpPr>
          <p:nvPr>
            <p:ph type="dt" sz="half" idx="10"/>
          </p:nvPr>
        </p:nvSpPr>
        <p:spPr/>
        <p:txBody>
          <a:bodyPr/>
          <a:lstStyle/>
          <a:p>
            <a:fld id="{785015DB-16A8-4DAB-9970-BAC026E7B95D}" type="datetimeFigureOut">
              <a:rPr lang="en-US" smtClean="0"/>
              <a:t>12/16/2020</a:t>
            </a:fld>
            <a:endParaRPr lang="en-US" dirty="0"/>
          </a:p>
        </p:txBody>
      </p:sp>
      <p:sp>
        <p:nvSpPr>
          <p:cNvPr id="3" name="Footer Placeholder 2">
            <a:extLst>
              <a:ext uri="{FF2B5EF4-FFF2-40B4-BE49-F238E27FC236}">
                <a16:creationId xmlns:a16="http://schemas.microsoft.com/office/drawing/2014/main" id="{0150E771-1104-43C7-ABFE-B03127FCC7A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D9AC43C-4C62-40DC-BBF8-2A5CA185227F}"/>
              </a:ext>
            </a:extLst>
          </p:cNvPr>
          <p:cNvSpPr>
            <a:spLocks noGrp="1"/>
          </p:cNvSpPr>
          <p:nvPr>
            <p:ph type="sldNum" sz="quarter" idx="12"/>
          </p:nvPr>
        </p:nvSpPr>
        <p:spPr/>
        <p:txBody>
          <a:bodyPr/>
          <a:lstStyle/>
          <a:p>
            <a:fld id="{F9A172C2-1EE6-405E-9F23-52B8DC774829}" type="slidenum">
              <a:rPr lang="en-US" smtClean="0"/>
              <a:t>‹#›</a:t>
            </a:fld>
            <a:endParaRPr lang="en-US" dirty="0"/>
          </a:p>
        </p:txBody>
      </p:sp>
    </p:spTree>
    <p:extLst>
      <p:ext uri="{BB962C8B-B14F-4D97-AF65-F5344CB8AC3E}">
        <p14:creationId xmlns:p14="http://schemas.microsoft.com/office/powerpoint/2010/main" val="92620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A3FC7-18CD-482C-80D2-DC70F3902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A87B4E-5AE3-4A81-92F7-5E1D7C5AA8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D90E77-FC45-459C-A652-4CA457329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1B723C-6E21-4A74-A455-6B748BE4698F}"/>
              </a:ext>
            </a:extLst>
          </p:cNvPr>
          <p:cNvSpPr>
            <a:spLocks noGrp="1"/>
          </p:cNvSpPr>
          <p:nvPr>
            <p:ph type="dt" sz="half" idx="10"/>
          </p:nvPr>
        </p:nvSpPr>
        <p:spPr/>
        <p:txBody>
          <a:bodyPr/>
          <a:lstStyle/>
          <a:p>
            <a:fld id="{785015DB-16A8-4DAB-9970-BAC026E7B95D}" type="datetimeFigureOut">
              <a:rPr lang="en-US" smtClean="0"/>
              <a:t>12/16/2020</a:t>
            </a:fld>
            <a:endParaRPr lang="en-US" dirty="0"/>
          </a:p>
        </p:txBody>
      </p:sp>
      <p:sp>
        <p:nvSpPr>
          <p:cNvPr id="6" name="Footer Placeholder 5">
            <a:extLst>
              <a:ext uri="{FF2B5EF4-FFF2-40B4-BE49-F238E27FC236}">
                <a16:creationId xmlns:a16="http://schemas.microsoft.com/office/drawing/2014/main" id="{7729985B-277F-4D8F-8FE3-2CC1A73C690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BFE9B7-FC94-4F5F-AFEB-8695D0FF0F8B}"/>
              </a:ext>
            </a:extLst>
          </p:cNvPr>
          <p:cNvSpPr>
            <a:spLocks noGrp="1"/>
          </p:cNvSpPr>
          <p:nvPr>
            <p:ph type="sldNum" sz="quarter" idx="12"/>
          </p:nvPr>
        </p:nvSpPr>
        <p:spPr/>
        <p:txBody>
          <a:bodyPr/>
          <a:lstStyle/>
          <a:p>
            <a:fld id="{F9A172C2-1EE6-405E-9F23-52B8DC774829}" type="slidenum">
              <a:rPr lang="en-US" smtClean="0"/>
              <a:t>‹#›</a:t>
            </a:fld>
            <a:endParaRPr lang="en-US" dirty="0"/>
          </a:p>
        </p:txBody>
      </p:sp>
    </p:spTree>
    <p:extLst>
      <p:ext uri="{BB962C8B-B14F-4D97-AF65-F5344CB8AC3E}">
        <p14:creationId xmlns:p14="http://schemas.microsoft.com/office/powerpoint/2010/main" val="48242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ADBE-1D68-4615-A59E-CF8BA99FEC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AAE3F6-A719-43FF-8389-558F46A9C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216F7A1-0A54-4F91-9916-024974D12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EF343A-1B65-4B06-B3E3-E344EB1605E8}"/>
              </a:ext>
            </a:extLst>
          </p:cNvPr>
          <p:cNvSpPr>
            <a:spLocks noGrp="1"/>
          </p:cNvSpPr>
          <p:nvPr>
            <p:ph type="dt" sz="half" idx="10"/>
          </p:nvPr>
        </p:nvSpPr>
        <p:spPr/>
        <p:txBody>
          <a:bodyPr/>
          <a:lstStyle/>
          <a:p>
            <a:fld id="{785015DB-16A8-4DAB-9970-BAC026E7B95D}" type="datetimeFigureOut">
              <a:rPr lang="en-US" smtClean="0"/>
              <a:t>12/16/2020</a:t>
            </a:fld>
            <a:endParaRPr lang="en-US" dirty="0"/>
          </a:p>
        </p:txBody>
      </p:sp>
      <p:sp>
        <p:nvSpPr>
          <p:cNvPr id="6" name="Footer Placeholder 5">
            <a:extLst>
              <a:ext uri="{FF2B5EF4-FFF2-40B4-BE49-F238E27FC236}">
                <a16:creationId xmlns:a16="http://schemas.microsoft.com/office/drawing/2014/main" id="{618F323C-745E-48FC-AC08-D6573E2035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01743F-26D8-46CA-A560-2AF4B62F5ECF}"/>
              </a:ext>
            </a:extLst>
          </p:cNvPr>
          <p:cNvSpPr>
            <a:spLocks noGrp="1"/>
          </p:cNvSpPr>
          <p:nvPr>
            <p:ph type="sldNum" sz="quarter" idx="12"/>
          </p:nvPr>
        </p:nvSpPr>
        <p:spPr/>
        <p:txBody>
          <a:bodyPr/>
          <a:lstStyle/>
          <a:p>
            <a:fld id="{F9A172C2-1EE6-405E-9F23-52B8DC774829}" type="slidenum">
              <a:rPr lang="en-US" smtClean="0"/>
              <a:t>‹#›</a:t>
            </a:fld>
            <a:endParaRPr lang="en-US" dirty="0"/>
          </a:p>
        </p:txBody>
      </p:sp>
    </p:spTree>
    <p:extLst>
      <p:ext uri="{BB962C8B-B14F-4D97-AF65-F5344CB8AC3E}">
        <p14:creationId xmlns:p14="http://schemas.microsoft.com/office/powerpoint/2010/main" val="1254804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2AF724-DCE9-4B0D-86B6-FBBBF5C6C7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87D134-53FE-4031-A9ED-3853E7CD2B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8BDFB0-B042-4A58-8961-8F1B1A68F5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015DB-16A8-4DAB-9970-BAC026E7B95D}" type="datetimeFigureOut">
              <a:rPr lang="en-US" smtClean="0"/>
              <a:t>12/16/2020</a:t>
            </a:fld>
            <a:endParaRPr lang="en-US" dirty="0"/>
          </a:p>
        </p:txBody>
      </p:sp>
      <p:sp>
        <p:nvSpPr>
          <p:cNvPr id="5" name="Footer Placeholder 4">
            <a:extLst>
              <a:ext uri="{FF2B5EF4-FFF2-40B4-BE49-F238E27FC236}">
                <a16:creationId xmlns:a16="http://schemas.microsoft.com/office/drawing/2014/main" id="{AACF9AE0-D97F-4C3A-AF48-F0335883A0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5AFDC0C-8D28-409D-8D40-E1B7CD49FA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172C2-1EE6-405E-9F23-52B8DC774829}" type="slidenum">
              <a:rPr lang="en-US" smtClean="0"/>
              <a:t>‹#›</a:t>
            </a:fld>
            <a:endParaRPr lang="en-US" dirty="0"/>
          </a:p>
        </p:txBody>
      </p:sp>
    </p:spTree>
    <p:extLst>
      <p:ext uri="{BB962C8B-B14F-4D97-AF65-F5344CB8AC3E}">
        <p14:creationId xmlns:p14="http://schemas.microsoft.com/office/powerpoint/2010/main" val="414615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hyperlink" Target="http://bit.ly/TransportationHealthCommunicationsGuideboo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eg"/><Relationship Id="rId5" Type="http://schemas.openxmlformats.org/officeDocument/2006/relationships/image" Target="../media/image8.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hyperlink" Target="http://bit.ly/TransportationHealthCommunicationsGuideboo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A966F6-D72D-3947-8163-DC6B3D334B4E}"/>
              </a:ext>
            </a:extLst>
          </p:cNvPr>
          <p:cNvSpPr/>
          <p:nvPr/>
        </p:nvSpPr>
        <p:spPr>
          <a:xfrm>
            <a:off x="1271751" y="1520598"/>
            <a:ext cx="10920249" cy="4652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42AD2A-7054-4AB2-8E66-D986B2AC565D}"/>
              </a:ext>
            </a:extLst>
          </p:cNvPr>
          <p:cNvSpPr>
            <a:spLocks noGrp="1"/>
          </p:cNvSpPr>
          <p:nvPr>
            <p:ph type="ctrTitle"/>
          </p:nvPr>
        </p:nvSpPr>
        <p:spPr>
          <a:xfrm>
            <a:off x="1587062" y="1520598"/>
            <a:ext cx="9859267" cy="3639230"/>
          </a:xfrm>
          <a:noFill/>
        </p:spPr>
        <p:txBody>
          <a:bodyPr anchor="ctr">
            <a:normAutofit/>
          </a:bodyPr>
          <a:lstStyle/>
          <a:p>
            <a:pPr algn="l">
              <a:lnSpc>
                <a:spcPct val="100000"/>
              </a:lnSpc>
              <a:spcAft>
                <a:spcPts val="1200"/>
              </a:spcAft>
            </a:pPr>
            <a:r>
              <a:rPr lang="en-US" sz="3200" b="1" spc="-20" dirty="0">
                <a:solidFill>
                  <a:srgbClr val="FFC000"/>
                </a:solidFill>
                <a:latin typeface="+mn-lt"/>
              </a:rPr>
              <a:t>NCHRP 25-25 TASK 105:</a:t>
            </a:r>
            <a:br>
              <a:rPr lang="en-US" sz="4000" b="1" spc="-20" dirty="0">
                <a:solidFill>
                  <a:srgbClr val="FFC000"/>
                </a:solidFill>
              </a:rPr>
            </a:br>
            <a:br>
              <a:rPr lang="en-US" sz="1800" b="1" spc="-20" dirty="0">
                <a:solidFill>
                  <a:schemeClr val="bg1"/>
                </a:solidFill>
              </a:rPr>
            </a:br>
            <a:r>
              <a:rPr lang="en-US" sz="4400" b="1" spc="-20" dirty="0">
                <a:solidFill>
                  <a:schemeClr val="bg1"/>
                </a:solidFill>
                <a:latin typeface="+mn-lt"/>
              </a:rPr>
              <a:t>Connecting Transportation and Health: A Guide to Communication and Collaboration</a:t>
            </a:r>
          </a:p>
        </p:txBody>
      </p:sp>
      <p:sp>
        <p:nvSpPr>
          <p:cNvPr id="3" name="Subtitle 2">
            <a:extLst>
              <a:ext uri="{FF2B5EF4-FFF2-40B4-BE49-F238E27FC236}">
                <a16:creationId xmlns:a16="http://schemas.microsoft.com/office/drawing/2014/main" id="{0F9BC8B5-4A6A-479D-B437-AD7F77F96F0F}"/>
              </a:ext>
            </a:extLst>
          </p:cNvPr>
          <p:cNvSpPr>
            <a:spLocks noGrp="1"/>
          </p:cNvSpPr>
          <p:nvPr>
            <p:ph type="subTitle" idx="1"/>
          </p:nvPr>
        </p:nvSpPr>
        <p:spPr>
          <a:xfrm>
            <a:off x="1587062" y="5065986"/>
            <a:ext cx="9542829" cy="841108"/>
          </a:xfrm>
        </p:spPr>
        <p:txBody>
          <a:bodyPr>
            <a:normAutofit/>
          </a:bodyPr>
          <a:lstStyle/>
          <a:p>
            <a:pPr algn="l"/>
            <a:r>
              <a:rPr lang="en-US" dirty="0">
                <a:solidFill>
                  <a:schemeClr val="bg1"/>
                </a:solidFill>
              </a:rPr>
              <a:t>January 2021</a:t>
            </a:r>
          </a:p>
        </p:txBody>
      </p:sp>
      <p:sp>
        <p:nvSpPr>
          <p:cNvPr id="12" name="Rectangle 11">
            <a:extLst>
              <a:ext uri="{FF2B5EF4-FFF2-40B4-BE49-F238E27FC236}">
                <a16:creationId xmlns:a16="http://schemas.microsoft.com/office/drawing/2014/main" id="{CD28EAFF-1AD9-0146-9CF8-E54E46BC5988}"/>
              </a:ext>
            </a:extLst>
          </p:cNvPr>
          <p:cNvSpPr/>
          <p:nvPr/>
        </p:nvSpPr>
        <p:spPr>
          <a:xfrm>
            <a:off x="952497" y="1537523"/>
            <a:ext cx="157976" cy="5456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950EE12-A406-4640-953E-34340ACBCAE4}"/>
              </a:ext>
            </a:extLst>
          </p:cNvPr>
          <p:cNvSpPr/>
          <p:nvPr/>
        </p:nvSpPr>
        <p:spPr>
          <a:xfrm>
            <a:off x="952497" y="2353388"/>
            <a:ext cx="157976" cy="5456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4" name="Rectangle 13">
            <a:extLst>
              <a:ext uri="{FF2B5EF4-FFF2-40B4-BE49-F238E27FC236}">
                <a16:creationId xmlns:a16="http://schemas.microsoft.com/office/drawing/2014/main" id="{28424A76-00B6-FC42-BBE7-34C1BCC73F90}"/>
              </a:ext>
            </a:extLst>
          </p:cNvPr>
          <p:cNvSpPr/>
          <p:nvPr/>
        </p:nvSpPr>
        <p:spPr>
          <a:xfrm>
            <a:off x="952497" y="3169253"/>
            <a:ext cx="157976" cy="5456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48FED49-AF88-4C46-8B1E-04AB3F46A488}"/>
              </a:ext>
            </a:extLst>
          </p:cNvPr>
          <p:cNvSpPr/>
          <p:nvPr/>
        </p:nvSpPr>
        <p:spPr>
          <a:xfrm>
            <a:off x="952497" y="3985118"/>
            <a:ext cx="157976" cy="545623"/>
          </a:xfrm>
          <a:prstGeom prst="rect">
            <a:avLst/>
          </a:prstGeom>
          <a:solidFill>
            <a:srgbClr val="057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4E132B7-88E4-F64F-83D4-61C88E05BFCC}"/>
              </a:ext>
            </a:extLst>
          </p:cNvPr>
          <p:cNvSpPr/>
          <p:nvPr/>
        </p:nvSpPr>
        <p:spPr>
          <a:xfrm>
            <a:off x="952497" y="4800983"/>
            <a:ext cx="157976" cy="5456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B84BA74-52A5-2E4E-A84A-1DC75FE56081}"/>
              </a:ext>
            </a:extLst>
          </p:cNvPr>
          <p:cNvSpPr/>
          <p:nvPr/>
        </p:nvSpPr>
        <p:spPr>
          <a:xfrm>
            <a:off x="952497" y="5616847"/>
            <a:ext cx="157976" cy="5456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3">
            <a:extLst>
              <a:ext uri="{FF2B5EF4-FFF2-40B4-BE49-F238E27FC236}">
                <a16:creationId xmlns:a16="http://schemas.microsoft.com/office/drawing/2014/main" id="{6AF4CBAF-DDF7-48E2-9E71-EA3E70BCC090}"/>
              </a:ext>
            </a:extLst>
          </p:cNvPr>
          <p:cNvSpPr>
            <a:spLocks noGrp="1"/>
          </p:cNvSpPr>
          <p:nvPr>
            <p:ph type="sldNum" sz="quarter" idx="12"/>
          </p:nvPr>
        </p:nvSpPr>
        <p:spPr>
          <a:xfrm>
            <a:off x="9356752" y="6431987"/>
            <a:ext cx="2743200" cy="365125"/>
          </a:xfrm>
        </p:spPr>
        <p:txBody>
          <a:bodyPr/>
          <a:lstStyle/>
          <a:p>
            <a:fld id="{686A1E8D-4E93-4AEA-BD35-68F2BC2B20AB}" type="slidenum">
              <a:rPr lang="en-US" smtClean="0"/>
              <a:t>1</a:t>
            </a:fld>
            <a:endParaRPr lang="en-US" dirty="0"/>
          </a:p>
        </p:txBody>
      </p:sp>
    </p:spTree>
    <p:extLst>
      <p:ext uri="{BB962C8B-B14F-4D97-AF65-F5344CB8AC3E}">
        <p14:creationId xmlns:p14="http://schemas.microsoft.com/office/powerpoint/2010/main" val="4269184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265C-CA1C-4FF1-8076-92279CA2BA32}"/>
              </a:ext>
            </a:extLst>
          </p:cNvPr>
          <p:cNvSpPr>
            <a:spLocks noGrp="1"/>
          </p:cNvSpPr>
          <p:nvPr>
            <p:ph type="title"/>
          </p:nvPr>
        </p:nvSpPr>
        <p:spPr/>
        <p:txBody>
          <a:bodyPr/>
          <a:lstStyle/>
          <a:p>
            <a:r>
              <a:rPr lang="en-US" b="1" dirty="0">
                <a:solidFill>
                  <a:schemeClr val="accent2"/>
                </a:solidFill>
              </a:rPr>
              <a:t>The Goals for Developing the Guidebook</a:t>
            </a:r>
          </a:p>
        </p:txBody>
      </p:sp>
      <p:sp>
        <p:nvSpPr>
          <p:cNvPr id="6" name="Rectangle 5">
            <a:extLst>
              <a:ext uri="{FF2B5EF4-FFF2-40B4-BE49-F238E27FC236}">
                <a16:creationId xmlns:a16="http://schemas.microsoft.com/office/drawing/2014/main" id="{60829331-2039-074A-AD9F-1A403A1BB428}"/>
              </a:ext>
            </a:extLst>
          </p:cNvPr>
          <p:cNvSpPr/>
          <p:nvPr/>
        </p:nvSpPr>
        <p:spPr>
          <a:xfrm>
            <a:off x="838200" y="1690688"/>
            <a:ext cx="3418490" cy="43948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a:p>
            <a:pPr algn="ctr"/>
            <a:r>
              <a:rPr lang="en-US" sz="2800" b="1" dirty="0"/>
              <a:t>Build</a:t>
            </a:r>
            <a:r>
              <a:rPr lang="en-US" sz="2800" dirty="0"/>
              <a:t> on best practices for transportation and health collaboration</a:t>
            </a:r>
          </a:p>
        </p:txBody>
      </p:sp>
      <p:sp>
        <p:nvSpPr>
          <p:cNvPr id="9" name="Rectangle 8">
            <a:extLst>
              <a:ext uri="{FF2B5EF4-FFF2-40B4-BE49-F238E27FC236}">
                <a16:creationId xmlns:a16="http://schemas.microsoft.com/office/drawing/2014/main" id="{A1FB7380-295E-EF4E-9A4B-DB3F9F09BAB8}"/>
              </a:ext>
            </a:extLst>
          </p:cNvPr>
          <p:cNvSpPr/>
          <p:nvPr/>
        </p:nvSpPr>
        <p:spPr>
          <a:xfrm>
            <a:off x="4441932" y="1690688"/>
            <a:ext cx="3418490" cy="43948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a:p>
            <a:pPr algn="ctr"/>
            <a:r>
              <a:rPr lang="en-US" sz="2800" b="1" dirty="0"/>
              <a:t>Create</a:t>
            </a:r>
            <a:r>
              <a:rPr lang="en-US" sz="2800" dirty="0"/>
              <a:t> an accessible, practitioner-ready communications guidebook</a:t>
            </a:r>
          </a:p>
        </p:txBody>
      </p:sp>
      <p:sp>
        <p:nvSpPr>
          <p:cNvPr id="10" name="Rectangle 9">
            <a:extLst>
              <a:ext uri="{FF2B5EF4-FFF2-40B4-BE49-F238E27FC236}">
                <a16:creationId xmlns:a16="http://schemas.microsoft.com/office/drawing/2014/main" id="{3FE053ED-5482-A34D-B20E-08E741465561}"/>
              </a:ext>
            </a:extLst>
          </p:cNvPr>
          <p:cNvSpPr/>
          <p:nvPr/>
        </p:nvSpPr>
        <p:spPr>
          <a:xfrm>
            <a:off x="8045664" y="1690688"/>
            <a:ext cx="3418490" cy="43948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a:p>
            <a:pPr algn="ctr"/>
            <a:r>
              <a:rPr lang="en-US" sz="2800" b="1" dirty="0"/>
              <a:t>Provide</a:t>
            </a:r>
            <a:r>
              <a:rPr lang="en-US" sz="2800" dirty="0"/>
              <a:t> resources to support effective communications for a wide range of users</a:t>
            </a:r>
          </a:p>
        </p:txBody>
      </p:sp>
      <p:pic>
        <p:nvPicPr>
          <p:cNvPr id="13" name="Graphic 12" descr="Bullseye">
            <a:extLst>
              <a:ext uri="{FF2B5EF4-FFF2-40B4-BE49-F238E27FC236}">
                <a16:creationId xmlns:a16="http://schemas.microsoft.com/office/drawing/2014/main" id="{71584A29-494B-2544-B44D-01B5E984FA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0245" y="1931275"/>
            <a:ext cx="914400" cy="914400"/>
          </a:xfrm>
          <a:prstGeom prst="rect">
            <a:avLst/>
          </a:prstGeom>
        </p:spPr>
      </p:pic>
      <p:pic>
        <p:nvPicPr>
          <p:cNvPr id="14" name="Graphic 13" descr="Bullseye">
            <a:extLst>
              <a:ext uri="{FF2B5EF4-FFF2-40B4-BE49-F238E27FC236}">
                <a16:creationId xmlns:a16="http://schemas.microsoft.com/office/drawing/2014/main" id="{382FB797-E62B-554C-ACF7-09DBA24C8D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5804" y="1931275"/>
            <a:ext cx="914400" cy="914400"/>
          </a:xfrm>
          <a:prstGeom prst="rect">
            <a:avLst/>
          </a:prstGeom>
        </p:spPr>
      </p:pic>
      <p:pic>
        <p:nvPicPr>
          <p:cNvPr id="15" name="Graphic 14" descr="Bullseye">
            <a:extLst>
              <a:ext uri="{FF2B5EF4-FFF2-40B4-BE49-F238E27FC236}">
                <a16:creationId xmlns:a16="http://schemas.microsoft.com/office/drawing/2014/main" id="{7416DA1A-B08E-7448-BC9E-77571D9C69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31873" y="1931275"/>
            <a:ext cx="914400" cy="914400"/>
          </a:xfrm>
          <a:prstGeom prst="rect">
            <a:avLst/>
          </a:prstGeom>
        </p:spPr>
      </p:pic>
      <p:sp>
        <p:nvSpPr>
          <p:cNvPr id="11" name="Slide Number Placeholder 3">
            <a:extLst>
              <a:ext uri="{FF2B5EF4-FFF2-40B4-BE49-F238E27FC236}">
                <a16:creationId xmlns:a16="http://schemas.microsoft.com/office/drawing/2014/main" id="{B12DE153-294C-462A-9B74-52DB4C5E7C13}"/>
              </a:ext>
            </a:extLst>
          </p:cNvPr>
          <p:cNvSpPr>
            <a:spLocks noGrp="1"/>
          </p:cNvSpPr>
          <p:nvPr>
            <p:ph type="sldNum" sz="quarter" idx="12"/>
          </p:nvPr>
        </p:nvSpPr>
        <p:spPr>
          <a:xfrm>
            <a:off x="9356752" y="6431987"/>
            <a:ext cx="2743200" cy="365125"/>
          </a:xfrm>
        </p:spPr>
        <p:txBody>
          <a:bodyPr/>
          <a:lstStyle/>
          <a:p>
            <a:fld id="{686A1E8D-4E93-4AEA-BD35-68F2BC2B20AB}" type="slidenum">
              <a:rPr lang="en-US" smtClean="0"/>
              <a:t>2</a:t>
            </a:fld>
            <a:endParaRPr lang="en-US" dirty="0"/>
          </a:p>
        </p:txBody>
      </p:sp>
    </p:spTree>
    <p:extLst>
      <p:ext uri="{BB962C8B-B14F-4D97-AF65-F5344CB8AC3E}">
        <p14:creationId xmlns:p14="http://schemas.microsoft.com/office/powerpoint/2010/main" val="86909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9D9C4A-4158-174C-B507-497E9B57F4EC}"/>
              </a:ext>
            </a:extLst>
          </p:cNvPr>
          <p:cNvSpPr/>
          <p:nvPr/>
        </p:nvSpPr>
        <p:spPr>
          <a:xfrm>
            <a:off x="0" y="1524000"/>
            <a:ext cx="12071230" cy="46529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D2265C-CA1C-4FF1-8076-92279CA2BA32}"/>
              </a:ext>
            </a:extLst>
          </p:cNvPr>
          <p:cNvSpPr>
            <a:spLocks noGrp="1"/>
          </p:cNvSpPr>
          <p:nvPr>
            <p:ph type="title"/>
          </p:nvPr>
        </p:nvSpPr>
        <p:spPr/>
        <p:txBody>
          <a:bodyPr/>
          <a:lstStyle/>
          <a:p>
            <a:r>
              <a:rPr lang="en-US" b="1" dirty="0">
                <a:solidFill>
                  <a:schemeClr val="accent2"/>
                </a:solidFill>
              </a:rPr>
              <a:t>Research Products</a:t>
            </a:r>
            <a:endParaRPr lang="en-US" b="1" i="1" dirty="0">
              <a:solidFill>
                <a:schemeClr val="accent2"/>
              </a:solidFill>
            </a:endParaRPr>
          </a:p>
        </p:txBody>
      </p:sp>
      <p:sp>
        <p:nvSpPr>
          <p:cNvPr id="3" name="Content Placeholder 2">
            <a:extLst>
              <a:ext uri="{FF2B5EF4-FFF2-40B4-BE49-F238E27FC236}">
                <a16:creationId xmlns:a16="http://schemas.microsoft.com/office/drawing/2014/main" id="{7455C25E-A417-4EF5-B180-82FAC7724384}"/>
              </a:ext>
            </a:extLst>
          </p:cNvPr>
          <p:cNvSpPr>
            <a:spLocks noGrp="1"/>
          </p:cNvSpPr>
          <p:nvPr>
            <p:ph idx="1"/>
          </p:nvPr>
        </p:nvSpPr>
        <p:spPr>
          <a:xfrm>
            <a:off x="1136584" y="1825625"/>
            <a:ext cx="10217216" cy="4351338"/>
          </a:xfrm>
        </p:spPr>
        <p:txBody>
          <a:bodyPr/>
          <a:lstStyle/>
          <a:p>
            <a:pPr marL="0" lvl="0" indent="0">
              <a:spcAft>
                <a:spcPts val="600"/>
              </a:spcAft>
              <a:buNone/>
            </a:pPr>
            <a:r>
              <a:rPr lang="en-US" sz="2400" dirty="0"/>
              <a:t>Communications Guidebook and Tools</a:t>
            </a:r>
          </a:p>
          <a:p>
            <a:pPr marL="0" lvl="0" indent="0">
              <a:spcAft>
                <a:spcPts val="600"/>
              </a:spcAft>
              <a:buNone/>
            </a:pPr>
            <a:r>
              <a:rPr lang="en-US" sz="2400" dirty="0"/>
              <a:t>Recorded Overview Presentation</a:t>
            </a:r>
          </a:p>
          <a:p>
            <a:pPr marL="0" lvl="0" indent="0">
              <a:spcAft>
                <a:spcPts val="600"/>
              </a:spcAft>
              <a:buNone/>
            </a:pPr>
            <a:r>
              <a:rPr lang="en-US" sz="2400" dirty="0"/>
              <a:t>Presentation Slides with Speaker Notes</a:t>
            </a:r>
          </a:p>
          <a:p>
            <a:pPr marL="0" lvl="0" indent="0">
              <a:spcAft>
                <a:spcPts val="600"/>
              </a:spcAft>
              <a:buNone/>
            </a:pPr>
            <a:r>
              <a:rPr lang="en-US" sz="2400" dirty="0"/>
              <a:t>Summary Brochure</a:t>
            </a:r>
          </a:p>
          <a:p>
            <a:pPr marL="0" lvl="0" indent="0">
              <a:spcAft>
                <a:spcPts val="600"/>
              </a:spcAft>
              <a:buNone/>
            </a:pPr>
            <a:r>
              <a:rPr lang="en-US" sz="2400" dirty="0"/>
              <a:t>Project Summary Report</a:t>
            </a:r>
          </a:p>
          <a:p>
            <a:pPr marL="0" lvl="0" indent="0">
              <a:spcAft>
                <a:spcPts val="600"/>
              </a:spcAft>
              <a:buNone/>
            </a:pPr>
            <a:br>
              <a:rPr lang="en-US" sz="2200" dirty="0"/>
            </a:br>
            <a:r>
              <a:rPr lang="en-US" altLang="en-US" sz="2200" dirty="0">
                <a:solidFill>
                  <a:srgbClr val="551A8B"/>
                </a:solidFill>
                <a:latin typeface="Arial" panose="020B0604020202020204" pitchFamily="34" charset="0"/>
                <a:cs typeface="Arial" panose="020B0604020202020204" pitchFamily="34" charset="0"/>
                <a:hlinkClick r:id="rId3"/>
              </a:rPr>
              <a:t>http://bit.ly/TransportationHealthCommunicationsGuidebook</a:t>
            </a:r>
            <a:r>
              <a:rPr lang="en-US" altLang="en-US" sz="2200" dirty="0">
                <a:solidFill>
                  <a:srgbClr val="551A8B"/>
                </a:solidFill>
                <a:latin typeface="Arial" panose="020B0604020202020204" pitchFamily="34" charset="0"/>
                <a:cs typeface="Arial" panose="020B0604020202020204" pitchFamily="34" charset="0"/>
              </a:rPr>
              <a:t> </a:t>
            </a:r>
          </a:p>
          <a:p>
            <a:pPr marL="0" lvl="0" indent="0">
              <a:spcAft>
                <a:spcPts val="600"/>
              </a:spcAft>
              <a:buNone/>
            </a:pPr>
            <a:endParaRPr lang="en-US" sz="2200" dirty="0"/>
          </a:p>
        </p:txBody>
      </p:sp>
      <p:sp>
        <p:nvSpPr>
          <p:cNvPr id="7" name="Right Arrow 6">
            <a:extLst>
              <a:ext uri="{FF2B5EF4-FFF2-40B4-BE49-F238E27FC236}">
                <a16:creationId xmlns:a16="http://schemas.microsoft.com/office/drawing/2014/main" id="{77BF3561-345B-EF41-83D7-50BA34B225BC}"/>
              </a:ext>
            </a:extLst>
          </p:cNvPr>
          <p:cNvSpPr/>
          <p:nvPr/>
        </p:nvSpPr>
        <p:spPr>
          <a:xfrm>
            <a:off x="838200" y="1835250"/>
            <a:ext cx="298384" cy="34333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a:extLst>
              <a:ext uri="{FF2B5EF4-FFF2-40B4-BE49-F238E27FC236}">
                <a16:creationId xmlns:a16="http://schemas.microsoft.com/office/drawing/2014/main" id="{C5F1AEE7-68F8-B647-AB54-7379560559F1}"/>
              </a:ext>
            </a:extLst>
          </p:cNvPr>
          <p:cNvSpPr/>
          <p:nvPr/>
        </p:nvSpPr>
        <p:spPr>
          <a:xfrm>
            <a:off x="838200" y="2364640"/>
            <a:ext cx="298384" cy="34333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a:extLst>
              <a:ext uri="{FF2B5EF4-FFF2-40B4-BE49-F238E27FC236}">
                <a16:creationId xmlns:a16="http://schemas.microsoft.com/office/drawing/2014/main" id="{24FA9BFD-C25D-4C42-B3D2-30B82A9D5399}"/>
              </a:ext>
            </a:extLst>
          </p:cNvPr>
          <p:cNvSpPr/>
          <p:nvPr/>
        </p:nvSpPr>
        <p:spPr>
          <a:xfrm>
            <a:off x="838200" y="2922905"/>
            <a:ext cx="298384" cy="34333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a:extLst>
              <a:ext uri="{FF2B5EF4-FFF2-40B4-BE49-F238E27FC236}">
                <a16:creationId xmlns:a16="http://schemas.microsoft.com/office/drawing/2014/main" id="{ABBF358C-BA51-144B-B19B-79C1CC88D498}"/>
              </a:ext>
            </a:extLst>
          </p:cNvPr>
          <p:cNvSpPr/>
          <p:nvPr/>
        </p:nvSpPr>
        <p:spPr>
          <a:xfrm>
            <a:off x="838200" y="3429000"/>
            <a:ext cx="298384" cy="34333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a:extLst>
              <a:ext uri="{FF2B5EF4-FFF2-40B4-BE49-F238E27FC236}">
                <a16:creationId xmlns:a16="http://schemas.microsoft.com/office/drawing/2014/main" id="{279E316E-B491-6642-8A4D-5DCE04BF3461}"/>
              </a:ext>
            </a:extLst>
          </p:cNvPr>
          <p:cNvSpPr/>
          <p:nvPr/>
        </p:nvSpPr>
        <p:spPr>
          <a:xfrm>
            <a:off x="838200" y="3983836"/>
            <a:ext cx="298384" cy="34333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6BED5EB-6469-4053-92BD-693228BD7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0247" y="1728359"/>
            <a:ext cx="2698169" cy="4206240"/>
          </a:xfrm>
          <a:prstGeom prst="rect">
            <a:avLst/>
          </a:prstGeom>
        </p:spPr>
      </p:pic>
      <p:sp>
        <p:nvSpPr>
          <p:cNvPr id="14" name="Slide Number Placeholder 3">
            <a:extLst>
              <a:ext uri="{FF2B5EF4-FFF2-40B4-BE49-F238E27FC236}">
                <a16:creationId xmlns:a16="http://schemas.microsoft.com/office/drawing/2014/main" id="{36DE9057-3B39-40B4-9439-C748196875E8}"/>
              </a:ext>
            </a:extLst>
          </p:cNvPr>
          <p:cNvSpPr>
            <a:spLocks noGrp="1"/>
          </p:cNvSpPr>
          <p:nvPr>
            <p:ph type="sldNum" sz="quarter" idx="12"/>
          </p:nvPr>
        </p:nvSpPr>
        <p:spPr>
          <a:xfrm>
            <a:off x="9356752" y="6431987"/>
            <a:ext cx="2743200" cy="365125"/>
          </a:xfrm>
        </p:spPr>
        <p:txBody>
          <a:bodyPr/>
          <a:lstStyle/>
          <a:p>
            <a:fld id="{686A1E8D-4E93-4AEA-BD35-68F2BC2B20AB}" type="slidenum">
              <a:rPr lang="en-US" smtClean="0"/>
              <a:t>3</a:t>
            </a:fld>
            <a:endParaRPr lang="en-US" dirty="0"/>
          </a:p>
        </p:txBody>
      </p:sp>
    </p:spTree>
    <p:extLst>
      <p:ext uri="{BB962C8B-B14F-4D97-AF65-F5344CB8AC3E}">
        <p14:creationId xmlns:p14="http://schemas.microsoft.com/office/powerpoint/2010/main" val="26675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737468F-410F-40DE-B832-0A590371F711}"/>
              </a:ext>
            </a:extLst>
          </p:cNvPr>
          <p:cNvSpPr/>
          <p:nvPr/>
        </p:nvSpPr>
        <p:spPr>
          <a:xfrm>
            <a:off x="3119365" y="1497882"/>
            <a:ext cx="5236417" cy="5051274"/>
          </a:xfrm>
          <a:prstGeom prst="ellipse">
            <a:avLst/>
          </a:prstGeom>
          <a:solidFill>
            <a:srgbClr val="DF4911">
              <a:alpha val="10196"/>
            </a:srgb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sp>
      <p:sp>
        <p:nvSpPr>
          <p:cNvPr id="2" name="Title 1">
            <a:extLst>
              <a:ext uri="{FF2B5EF4-FFF2-40B4-BE49-F238E27FC236}">
                <a16:creationId xmlns:a16="http://schemas.microsoft.com/office/drawing/2014/main" id="{817E6217-896F-4A66-A236-0C8A159FA19B}"/>
              </a:ext>
            </a:extLst>
          </p:cNvPr>
          <p:cNvSpPr>
            <a:spLocks noGrp="1"/>
          </p:cNvSpPr>
          <p:nvPr>
            <p:ph type="title"/>
          </p:nvPr>
        </p:nvSpPr>
        <p:spPr/>
        <p:txBody>
          <a:bodyPr/>
          <a:lstStyle/>
          <a:p>
            <a:r>
              <a:rPr lang="en-US" b="1" dirty="0">
                <a:solidFill>
                  <a:schemeClr val="accent2"/>
                </a:solidFill>
              </a:rPr>
              <a:t>Key Intersections</a:t>
            </a:r>
          </a:p>
        </p:txBody>
      </p:sp>
      <p:sp>
        <p:nvSpPr>
          <p:cNvPr id="8" name="Oval 7">
            <a:extLst>
              <a:ext uri="{FF2B5EF4-FFF2-40B4-BE49-F238E27FC236}">
                <a16:creationId xmlns:a16="http://schemas.microsoft.com/office/drawing/2014/main" id="{96778E60-D668-415D-B24B-949A093EBEB2}"/>
              </a:ext>
            </a:extLst>
          </p:cNvPr>
          <p:cNvSpPr/>
          <p:nvPr/>
        </p:nvSpPr>
        <p:spPr>
          <a:xfrm>
            <a:off x="870858" y="1505642"/>
            <a:ext cx="5072743" cy="4987233"/>
          </a:xfrm>
          <a:prstGeom prst="ellipse">
            <a:avLst/>
          </a:prstGeom>
          <a:solidFill>
            <a:srgbClr val="0762C8">
              <a:alpha val="10196"/>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7119997-C1C7-4409-8C14-291CB7C10966}"/>
              </a:ext>
            </a:extLst>
          </p:cNvPr>
          <p:cNvSpPr/>
          <p:nvPr/>
        </p:nvSpPr>
        <p:spPr>
          <a:xfrm>
            <a:off x="0" y="0"/>
            <a:ext cx="51295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t>Transportation and Public Health Context</a:t>
            </a:r>
          </a:p>
        </p:txBody>
      </p:sp>
      <p:sp>
        <p:nvSpPr>
          <p:cNvPr id="12" name="Speech Bubble: Oval 11">
            <a:extLst>
              <a:ext uri="{FF2B5EF4-FFF2-40B4-BE49-F238E27FC236}">
                <a16:creationId xmlns:a16="http://schemas.microsoft.com/office/drawing/2014/main" id="{4224A759-CA55-4B7F-87A6-DC0C591621A5}"/>
              </a:ext>
            </a:extLst>
          </p:cNvPr>
          <p:cNvSpPr/>
          <p:nvPr/>
        </p:nvSpPr>
        <p:spPr>
          <a:xfrm>
            <a:off x="9015984" y="185738"/>
            <a:ext cx="2848914" cy="1662404"/>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spc="-20" dirty="0"/>
              <a:t>How do transportation and health relate?</a:t>
            </a:r>
          </a:p>
        </p:txBody>
      </p:sp>
      <p:sp>
        <p:nvSpPr>
          <p:cNvPr id="15" name="Rectangle 14">
            <a:extLst>
              <a:ext uri="{FF2B5EF4-FFF2-40B4-BE49-F238E27FC236}">
                <a16:creationId xmlns:a16="http://schemas.microsoft.com/office/drawing/2014/main" id="{9A50407B-05CF-4062-837E-EAB8066F4422}"/>
              </a:ext>
            </a:extLst>
          </p:cNvPr>
          <p:cNvSpPr/>
          <p:nvPr/>
        </p:nvSpPr>
        <p:spPr>
          <a:xfrm>
            <a:off x="9330262" y="2658446"/>
            <a:ext cx="2548054" cy="5718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FHWA Health in </a:t>
            </a:r>
            <a:br>
              <a:rPr lang="en-US" sz="1600" dirty="0"/>
            </a:br>
            <a:r>
              <a:rPr lang="en-US" sz="1600" dirty="0"/>
              <a:t>Transportation Objectives</a:t>
            </a:r>
          </a:p>
        </p:txBody>
      </p:sp>
      <p:sp>
        <p:nvSpPr>
          <p:cNvPr id="16" name="Rectangle 15">
            <a:extLst>
              <a:ext uri="{FF2B5EF4-FFF2-40B4-BE49-F238E27FC236}">
                <a16:creationId xmlns:a16="http://schemas.microsoft.com/office/drawing/2014/main" id="{36674877-54CE-406F-AC33-633BDA731DE2}"/>
              </a:ext>
            </a:extLst>
          </p:cNvPr>
          <p:cNvSpPr/>
          <p:nvPr/>
        </p:nvSpPr>
        <p:spPr>
          <a:xfrm>
            <a:off x="9330262" y="3736869"/>
            <a:ext cx="2548054" cy="4901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Transportation and Health Intersections</a:t>
            </a:r>
          </a:p>
        </p:txBody>
      </p:sp>
      <p:sp>
        <p:nvSpPr>
          <p:cNvPr id="17" name="Oval 16">
            <a:extLst>
              <a:ext uri="{FF2B5EF4-FFF2-40B4-BE49-F238E27FC236}">
                <a16:creationId xmlns:a16="http://schemas.microsoft.com/office/drawing/2014/main" id="{717738A9-F50F-4A2F-A851-A38D9DD26F26}"/>
              </a:ext>
            </a:extLst>
          </p:cNvPr>
          <p:cNvSpPr/>
          <p:nvPr/>
        </p:nvSpPr>
        <p:spPr>
          <a:xfrm>
            <a:off x="9015984" y="2435422"/>
            <a:ext cx="462775" cy="44604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8" name="Oval 17">
            <a:extLst>
              <a:ext uri="{FF2B5EF4-FFF2-40B4-BE49-F238E27FC236}">
                <a16:creationId xmlns:a16="http://schemas.microsoft.com/office/drawing/2014/main" id="{5AFCD93B-B2A6-4413-A056-04B4039749AC}"/>
              </a:ext>
            </a:extLst>
          </p:cNvPr>
          <p:cNvSpPr/>
          <p:nvPr/>
        </p:nvSpPr>
        <p:spPr>
          <a:xfrm>
            <a:off x="9015984" y="3468751"/>
            <a:ext cx="462775" cy="44805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5" name="TextBox 24">
            <a:extLst>
              <a:ext uri="{FF2B5EF4-FFF2-40B4-BE49-F238E27FC236}">
                <a16:creationId xmlns:a16="http://schemas.microsoft.com/office/drawing/2014/main" id="{54EB18B5-C522-4B02-B46D-2CDFDD6B9108}"/>
              </a:ext>
            </a:extLst>
          </p:cNvPr>
          <p:cNvSpPr txBox="1"/>
          <p:nvPr/>
        </p:nvSpPr>
        <p:spPr>
          <a:xfrm>
            <a:off x="3195727" y="2411496"/>
            <a:ext cx="2469995" cy="3801041"/>
          </a:xfrm>
          <a:prstGeom prst="rect">
            <a:avLst/>
          </a:prstGeom>
          <a:noFill/>
        </p:spPr>
        <p:txBody>
          <a:bodyPr wrap="square" lIns="45720" rIns="45720" rtlCol="0">
            <a:spAutoFit/>
          </a:bodyPr>
          <a:lstStyle/>
          <a:p>
            <a:pPr marL="228600" algn="ctr"/>
            <a:r>
              <a:rPr lang="en-US" b="1" dirty="0"/>
              <a:t>Safety and </a:t>
            </a:r>
          </a:p>
          <a:p>
            <a:pPr marL="228600" algn="ctr">
              <a:spcAft>
                <a:spcPts val="900"/>
              </a:spcAft>
            </a:pPr>
            <a:r>
              <a:rPr lang="en-US" b="1" dirty="0"/>
              <a:t>Injury Prevention</a:t>
            </a:r>
          </a:p>
          <a:p>
            <a:pPr marL="228600" algn="ctr">
              <a:spcAft>
                <a:spcPts val="900"/>
              </a:spcAft>
            </a:pPr>
            <a:r>
              <a:rPr lang="en-US" b="1" dirty="0"/>
              <a:t>Physical Activity/ Active Transportation</a:t>
            </a:r>
          </a:p>
          <a:p>
            <a:pPr marL="228600" algn="ctr">
              <a:spcAft>
                <a:spcPts val="900"/>
              </a:spcAft>
            </a:pPr>
            <a:r>
              <a:rPr lang="en-US" b="1" dirty="0"/>
              <a:t>Air Quality</a:t>
            </a:r>
          </a:p>
          <a:p>
            <a:pPr marL="228600" algn="ctr">
              <a:spcAft>
                <a:spcPts val="900"/>
              </a:spcAft>
            </a:pPr>
            <a:r>
              <a:rPr lang="en-US" b="1" dirty="0"/>
              <a:t>Connectivity and Access</a:t>
            </a:r>
          </a:p>
          <a:p>
            <a:pPr marL="228600" algn="ctr">
              <a:spcAft>
                <a:spcPts val="900"/>
              </a:spcAft>
            </a:pPr>
            <a:r>
              <a:rPr lang="en-US" b="1" dirty="0"/>
              <a:t>Evacuation and Emergency Response</a:t>
            </a:r>
          </a:p>
          <a:p>
            <a:pPr marL="228600" algn="ctr">
              <a:spcAft>
                <a:spcPts val="900"/>
              </a:spcAft>
            </a:pPr>
            <a:r>
              <a:rPr lang="en-US" b="1" dirty="0"/>
              <a:t>Equity</a:t>
            </a:r>
          </a:p>
          <a:p>
            <a:endParaRPr lang="en-US" sz="1600" dirty="0"/>
          </a:p>
        </p:txBody>
      </p:sp>
      <p:sp>
        <p:nvSpPr>
          <p:cNvPr id="26" name="TextBox 25">
            <a:extLst>
              <a:ext uri="{FF2B5EF4-FFF2-40B4-BE49-F238E27FC236}">
                <a16:creationId xmlns:a16="http://schemas.microsoft.com/office/drawing/2014/main" id="{41DC7D3A-E8F0-49C4-835C-12B46A0C42AD}"/>
              </a:ext>
            </a:extLst>
          </p:cNvPr>
          <p:cNvSpPr txBox="1"/>
          <p:nvPr/>
        </p:nvSpPr>
        <p:spPr>
          <a:xfrm>
            <a:off x="816325" y="3105875"/>
            <a:ext cx="2469995" cy="2575064"/>
          </a:xfrm>
          <a:prstGeom prst="rect">
            <a:avLst/>
          </a:prstGeom>
          <a:noFill/>
        </p:spPr>
        <p:txBody>
          <a:bodyPr wrap="square" rtlCol="0">
            <a:spAutoFit/>
          </a:bodyPr>
          <a:lstStyle/>
          <a:p>
            <a:pPr marL="228600">
              <a:spcAft>
                <a:spcPts val="800"/>
              </a:spcAft>
            </a:pPr>
            <a:r>
              <a:rPr lang="en-US" sz="1600" dirty="0">
                <a:solidFill>
                  <a:schemeClr val="tx1">
                    <a:lumMod val="65000"/>
                    <a:lumOff val="35000"/>
                  </a:schemeClr>
                </a:solidFill>
              </a:rPr>
              <a:t>  Mobility and access</a:t>
            </a:r>
          </a:p>
          <a:p>
            <a:pPr marL="228600">
              <a:spcAft>
                <a:spcPts val="800"/>
              </a:spcAft>
            </a:pPr>
            <a:r>
              <a:rPr lang="en-US" sz="1600" dirty="0">
                <a:solidFill>
                  <a:schemeClr val="tx1">
                    <a:lumMod val="65000"/>
                    <a:lumOff val="35000"/>
                  </a:schemeClr>
                </a:solidFill>
              </a:rPr>
              <a:t> Freight/goods</a:t>
            </a:r>
            <a:br>
              <a:rPr lang="en-US" sz="1600" dirty="0">
                <a:solidFill>
                  <a:schemeClr val="tx1">
                    <a:lumMod val="65000"/>
                    <a:lumOff val="35000"/>
                  </a:schemeClr>
                </a:solidFill>
              </a:rPr>
            </a:br>
            <a:r>
              <a:rPr lang="en-US" sz="1600" dirty="0">
                <a:solidFill>
                  <a:schemeClr val="tx1">
                    <a:lumMod val="65000"/>
                    <a:lumOff val="35000"/>
                  </a:schemeClr>
                </a:solidFill>
              </a:rPr>
              <a:t> movement</a:t>
            </a:r>
          </a:p>
          <a:p>
            <a:pPr marL="228600">
              <a:spcAft>
                <a:spcPts val="800"/>
              </a:spcAft>
            </a:pPr>
            <a:r>
              <a:rPr lang="en-US" sz="1600" dirty="0">
                <a:solidFill>
                  <a:schemeClr val="tx1">
                    <a:lumMod val="65000"/>
                    <a:lumOff val="35000"/>
                  </a:schemeClr>
                </a:solidFill>
              </a:rPr>
              <a:t>Economic opportunity</a:t>
            </a:r>
          </a:p>
          <a:p>
            <a:pPr marL="228600">
              <a:spcAft>
                <a:spcPts val="800"/>
              </a:spcAft>
            </a:pPr>
            <a:r>
              <a:rPr lang="en-US" sz="1600" dirty="0">
                <a:solidFill>
                  <a:schemeClr val="tx1">
                    <a:lumMod val="65000"/>
                    <a:lumOff val="35000"/>
                  </a:schemeClr>
                </a:solidFill>
              </a:rPr>
              <a:t>  Environmental</a:t>
            </a:r>
            <a:br>
              <a:rPr lang="en-US" sz="1600" dirty="0">
                <a:solidFill>
                  <a:schemeClr val="tx1">
                    <a:lumMod val="65000"/>
                    <a:lumOff val="35000"/>
                  </a:schemeClr>
                </a:solidFill>
              </a:rPr>
            </a:br>
            <a:r>
              <a:rPr lang="en-US" sz="1600" dirty="0">
                <a:solidFill>
                  <a:schemeClr val="tx1">
                    <a:lumMod val="65000"/>
                    <a:lumOff val="35000"/>
                  </a:schemeClr>
                </a:solidFill>
              </a:rPr>
              <a:t>    stewardship</a:t>
            </a:r>
          </a:p>
          <a:p>
            <a:pPr marL="228600">
              <a:spcAft>
                <a:spcPts val="800"/>
              </a:spcAft>
            </a:pPr>
            <a:r>
              <a:rPr lang="en-US" sz="1600" dirty="0">
                <a:solidFill>
                  <a:schemeClr val="tx1">
                    <a:lumMod val="65000"/>
                    <a:lumOff val="35000"/>
                  </a:schemeClr>
                </a:solidFill>
              </a:rPr>
              <a:t>       Quality of life</a:t>
            </a:r>
          </a:p>
          <a:p>
            <a:endParaRPr lang="en-US" sz="1600" dirty="0">
              <a:solidFill>
                <a:schemeClr val="tx1">
                  <a:lumMod val="65000"/>
                  <a:lumOff val="35000"/>
                </a:schemeClr>
              </a:solidFill>
            </a:endParaRPr>
          </a:p>
        </p:txBody>
      </p:sp>
      <p:sp>
        <p:nvSpPr>
          <p:cNvPr id="27" name="TextBox 26">
            <a:extLst>
              <a:ext uri="{FF2B5EF4-FFF2-40B4-BE49-F238E27FC236}">
                <a16:creationId xmlns:a16="http://schemas.microsoft.com/office/drawing/2014/main" id="{B451E458-E13A-4C42-8AE4-6A7A820DE481}"/>
              </a:ext>
            </a:extLst>
          </p:cNvPr>
          <p:cNvSpPr txBox="1"/>
          <p:nvPr/>
        </p:nvSpPr>
        <p:spPr>
          <a:xfrm>
            <a:off x="5722783" y="3105875"/>
            <a:ext cx="2709361" cy="2575064"/>
          </a:xfrm>
          <a:prstGeom prst="rect">
            <a:avLst/>
          </a:prstGeom>
          <a:noFill/>
        </p:spPr>
        <p:txBody>
          <a:bodyPr wrap="square" rtlCol="0">
            <a:spAutoFit/>
          </a:bodyPr>
          <a:lstStyle/>
          <a:p>
            <a:pPr marL="228600">
              <a:spcAft>
                <a:spcPts val="800"/>
              </a:spcAft>
            </a:pPr>
            <a:r>
              <a:rPr lang="en-US" sz="1600" dirty="0">
                <a:solidFill>
                  <a:schemeClr val="tx1">
                    <a:lumMod val="65000"/>
                    <a:lumOff val="35000"/>
                  </a:schemeClr>
                </a:solidFill>
              </a:rPr>
              <a:t> Population health</a:t>
            </a:r>
          </a:p>
          <a:p>
            <a:pPr marL="228600">
              <a:spcAft>
                <a:spcPts val="800"/>
              </a:spcAft>
            </a:pPr>
            <a:r>
              <a:rPr lang="en-US" sz="1600" dirty="0">
                <a:solidFill>
                  <a:schemeClr val="tx1">
                    <a:lumMod val="65000"/>
                    <a:lumOff val="35000"/>
                  </a:schemeClr>
                </a:solidFill>
              </a:rPr>
              <a:t>   Food access/security</a:t>
            </a:r>
          </a:p>
          <a:p>
            <a:pPr marL="228600">
              <a:spcAft>
                <a:spcPts val="800"/>
              </a:spcAft>
            </a:pPr>
            <a:r>
              <a:rPr lang="en-US" sz="1600" dirty="0">
                <a:solidFill>
                  <a:schemeClr val="tx1">
                    <a:lumMod val="65000"/>
                    <a:lumOff val="35000"/>
                  </a:schemeClr>
                </a:solidFill>
              </a:rPr>
              <a:t>     Reduce chronic disease</a:t>
            </a:r>
          </a:p>
          <a:p>
            <a:pPr marL="228600">
              <a:spcAft>
                <a:spcPts val="800"/>
              </a:spcAft>
            </a:pPr>
            <a:r>
              <a:rPr lang="en-US" sz="1600" dirty="0">
                <a:solidFill>
                  <a:schemeClr val="tx1">
                    <a:lumMod val="65000"/>
                    <a:lumOff val="35000"/>
                  </a:schemeClr>
                </a:solidFill>
              </a:rPr>
              <a:t>    Prevent infections  </a:t>
            </a:r>
            <a:br>
              <a:rPr lang="en-US" sz="1600" dirty="0">
                <a:solidFill>
                  <a:schemeClr val="tx1">
                    <a:lumMod val="65000"/>
                    <a:lumOff val="35000"/>
                  </a:schemeClr>
                </a:solidFill>
              </a:rPr>
            </a:br>
            <a:r>
              <a:rPr lang="en-US" sz="1600" dirty="0">
                <a:solidFill>
                  <a:schemeClr val="tx1">
                    <a:lumMod val="65000"/>
                    <a:lumOff val="35000"/>
                  </a:schemeClr>
                </a:solidFill>
              </a:rPr>
              <a:t>   disease spread</a:t>
            </a:r>
          </a:p>
          <a:p>
            <a:pPr marL="228600">
              <a:spcAft>
                <a:spcPts val="800"/>
              </a:spcAft>
            </a:pPr>
            <a:r>
              <a:rPr lang="en-US" sz="1600" dirty="0">
                <a:solidFill>
                  <a:schemeClr val="tx1">
                    <a:lumMod val="65000"/>
                    <a:lumOff val="35000"/>
                  </a:schemeClr>
                </a:solidFill>
              </a:rPr>
              <a:t>Protect vulnerable</a:t>
            </a:r>
            <a:br>
              <a:rPr lang="en-US" sz="1600" dirty="0">
                <a:solidFill>
                  <a:schemeClr val="tx1">
                    <a:lumMod val="65000"/>
                    <a:lumOff val="35000"/>
                  </a:schemeClr>
                </a:solidFill>
              </a:rPr>
            </a:br>
            <a:r>
              <a:rPr lang="en-US" sz="1600" dirty="0">
                <a:solidFill>
                  <a:schemeClr val="tx1">
                    <a:lumMod val="65000"/>
                    <a:lumOff val="35000"/>
                  </a:schemeClr>
                </a:solidFill>
              </a:rPr>
              <a:t>populations</a:t>
            </a:r>
          </a:p>
          <a:p>
            <a:endParaRPr lang="en-US" sz="1600" dirty="0"/>
          </a:p>
        </p:txBody>
      </p:sp>
      <p:cxnSp>
        <p:nvCxnSpPr>
          <p:cNvPr id="4" name="Straight Connector 3">
            <a:extLst>
              <a:ext uri="{FF2B5EF4-FFF2-40B4-BE49-F238E27FC236}">
                <a16:creationId xmlns:a16="http://schemas.microsoft.com/office/drawing/2014/main" id="{C5F2E223-1B9B-124A-BA26-D64CCF9024ED}"/>
              </a:ext>
            </a:extLst>
          </p:cNvPr>
          <p:cNvCxnSpPr/>
          <p:nvPr/>
        </p:nvCxnSpPr>
        <p:spPr>
          <a:xfrm>
            <a:off x="3604403" y="3037114"/>
            <a:ext cx="1955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CD6E1E3-63ED-EB40-B6EB-8FFBCA97F5F5}"/>
              </a:ext>
            </a:extLst>
          </p:cNvPr>
          <p:cNvCxnSpPr/>
          <p:nvPr/>
        </p:nvCxnSpPr>
        <p:spPr>
          <a:xfrm>
            <a:off x="3604404" y="3704276"/>
            <a:ext cx="1955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BF914B-4E87-944B-B9BB-9F2FB778F88C}"/>
              </a:ext>
            </a:extLst>
          </p:cNvPr>
          <p:cNvCxnSpPr/>
          <p:nvPr/>
        </p:nvCxnSpPr>
        <p:spPr>
          <a:xfrm>
            <a:off x="3604404" y="4086931"/>
            <a:ext cx="1955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66313EB-D839-5F4E-AC9D-49FAA40ABD3B}"/>
              </a:ext>
            </a:extLst>
          </p:cNvPr>
          <p:cNvCxnSpPr/>
          <p:nvPr/>
        </p:nvCxnSpPr>
        <p:spPr>
          <a:xfrm>
            <a:off x="3604404" y="4772494"/>
            <a:ext cx="19559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2A5581E-BA75-5A48-AA6C-56F1177FFB74}"/>
              </a:ext>
            </a:extLst>
          </p:cNvPr>
          <p:cNvCxnSpPr>
            <a:cxnSpLocks/>
          </p:cNvCxnSpPr>
          <p:nvPr/>
        </p:nvCxnSpPr>
        <p:spPr>
          <a:xfrm>
            <a:off x="3739243" y="5475758"/>
            <a:ext cx="1526721"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8721352-5997-9148-B299-91BE427A5337}"/>
              </a:ext>
            </a:extLst>
          </p:cNvPr>
          <p:cNvSpPr txBox="1"/>
          <p:nvPr/>
        </p:nvSpPr>
        <p:spPr>
          <a:xfrm>
            <a:off x="693715" y="2683425"/>
            <a:ext cx="2469995" cy="369332"/>
          </a:xfrm>
          <a:prstGeom prst="rect">
            <a:avLst/>
          </a:prstGeom>
          <a:noFill/>
        </p:spPr>
        <p:txBody>
          <a:bodyPr wrap="square" rtlCol="0">
            <a:spAutoFit/>
          </a:bodyPr>
          <a:lstStyle/>
          <a:p>
            <a:pPr marL="228600" algn="ctr">
              <a:spcAft>
                <a:spcPts val="800"/>
              </a:spcAft>
            </a:pPr>
            <a:r>
              <a:rPr lang="en-US" b="1" dirty="0">
                <a:solidFill>
                  <a:schemeClr val="tx1">
                    <a:lumMod val="65000"/>
                    <a:lumOff val="35000"/>
                  </a:schemeClr>
                </a:solidFill>
              </a:rPr>
              <a:t>Transportation</a:t>
            </a:r>
            <a:endParaRPr lang="en-US" dirty="0">
              <a:solidFill>
                <a:schemeClr val="tx1">
                  <a:lumMod val="65000"/>
                  <a:lumOff val="35000"/>
                </a:schemeClr>
              </a:solidFill>
            </a:endParaRPr>
          </a:p>
        </p:txBody>
      </p:sp>
      <p:sp>
        <p:nvSpPr>
          <p:cNvPr id="29" name="TextBox 28">
            <a:extLst>
              <a:ext uri="{FF2B5EF4-FFF2-40B4-BE49-F238E27FC236}">
                <a16:creationId xmlns:a16="http://schemas.microsoft.com/office/drawing/2014/main" id="{DC806669-21C4-BA4F-BB80-14B1ED58ADFB}"/>
              </a:ext>
            </a:extLst>
          </p:cNvPr>
          <p:cNvSpPr txBox="1"/>
          <p:nvPr/>
        </p:nvSpPr>
        <p:spPr>
          <a:xfrm>
            <a:off x="5316358" y="2683425"/>
            <a:ext cx="2469995" cy="748923"/>
          </a:xfrm>
          <a:prstGeom prst="rect">
            <a:avLst/>
          </a:prstGeom>
          <a:noFill/>
        </p:spPr>
        <p:txBody>
          <a:bodyPr wrap="square" rtlCol="0">
            <a:spAutoFit/>
          </a:bodyPr>
          <a:lstStyle/>
          <a:p>
            <a:pPr marL="228600" algn="ctr">
              <a:spcAft>
                <a:spcPts val="800"/>
              </a:spcAft>
            </a:pPr>
            <a:r>
              <a:rPr lang="en-US" b="1" dirty="0">
                <a:solidFill>
                  <a:schemeClr val="tx1">
                    <a:lumMod val="65000"/>
                    <a:lumOff val="35000"/>
                  </a:schemeClr>
                </a:solidFill>
              </a:rPr>
              <a:t>Health</a:t>
            </a:r>
          </a:p>
          <a:p>
            <a:endParaRPr lang="en-US" dirty="0"/>
          </a:p>
        </p:txBody>
      </p:sp>
      <p:pic>
        <p:nvPicPr>
          <p:cNvPr id="30" name="Picture 29">
            <a:extLst>
              <a:ext uri="{FF2B5EF4-FFF2-40B4-BE49-F238E27FC236}">
                <a16:creationId xmlns:a16="http://schemas.microsoft.com/office/drawing/2014/main" id="{FA286270-915D-46C9-A52A-EDBFF9439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7999" y="2471071"/>
            <a:ext cx="398743" cy="374750"/>
          </a:xfrm>
          <a:prstGeom prst="rect">
            <a:avLst/>
          </a:prstGeom>
        </p:spPr>
      </p:pic>
      <p:pic>
        <p:nvPicPr>
          <p:cNvPr id="31" name="Picture 30">
            <a:extLst>
              <a:ext uri="{FF2B5EF4-FFF2-40B4-BE49-F238E27FC236}">
                <a16:creationId xmlns:a16="http://schemas.microsoft.com/office/drawing/2014/main" id="{C7592061-16D7-4F83-90A7-1E4AD0B0B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7998" y="3503467"/>
            <a:ext cx="398743" cy="374750"/>
          </a:xfrm>
          <a:prstGeom prst="rect">
            <a:avLst/>
          </a:prstGeom>
        </p:spPr>
      </p:pic>
      <p:sp>
        <p:nvSpPr>
          <p:cNvPr id="32" name="Slide Number Placeholder 3">
            <a:extLst>
              <a:ext uri="{FF2B5EF4-FFF2-40B4-BE49-F238E27FC236}">
                <a16:creationId xmlns:a16="http://schemas.microsoft.com/office/drawing/2014/main" id="{55FADC8E-7EC7-4D62-9603-34BB33455ED2}"/>
              </a:ext>
            </a:extLst>
          </p:cNvPr>
          <p:cNvSpPr>
            <a:spLocks noGrp="1"/>
          </p:cNvSpPr>
          <p:nvPr>
            <p:ph type="sldNum" sz="quarter" idx="12"/>
          </p:nvPr>
        </p:nvSpPr>
        <p:spPr>
          <a:xfrm>
            <a:off x="9356752" y="6431987"/>
            <a:ext cx="2743200" cy="365125"/>
          </a:xfrm>
        </p:spPr>
        <p:txBody>
          <a:bodyPr/>
          <a:lstStyle/>
          <a:p>
            <a:fld id="{686A1E8D-4E93-4AEA-BD35-68F2BC2B20AB}" type="slidenum">
              <a:rPr lang="en-US" smtClean="0"/>
              <a:t>4</a:t>
            </a:fld>
            <a:endParaRPr lang="en-US" dirty="0"/>
          </a:p>
        </p:txBody>
      </p:sp>
    </p:spTree>
    <p:extLst>
      <p:ext uri="{BB962C8B-B14F-4D97-AF65-F5344CB8AC3E}">
        <p14:creationId xmlns:p14="http://schemas.microsoft.com/office/powerpoint/2010/main" val="880606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74C9BD0-C8B0-4A27-B707-34DC8D3C4A8B}"/>
              </a:ext>
            </a:extLst>
          </p:cNvPr>
          <p:cNvSpPr/>
          <p:nvPr/>
        </p:nvSpPr>
        <p:spPr>
          <a:xfrm>
            <a:off x="9352025" y="5633679"/>
            <a:ext cx="2607687" cy="553627"/>
          </a:xfrm>
          <a:prstGeom prst="rect">
            <a:avLst/>
          </a:prstGeom>
        </p:spPr>
        <p:style>
          <a:lnRef idx="2">
            <a:schemeClr val="accent1"/>
          </a:lnRef>
          <a:fillRef idx="1">
            <a:schemeClr val="lt1"/>
          </a:fillRef>
          <a:effectRef idx="0">
            <a:schemeClr val="accent1"/>
          </a:effectRef>
          <a:fontRef idx="minor">
            <a:schemeClr val="dk1"/>
          </a:fontRef>
        </p:style>
        <p:txBody>
          <a:bodyPr lIns="109728" rIns="73152" rtlCol="0" anchor="ctr"/>
          <a:lstStyle/>
          <a:p>
            <a:pPr algn="ctr"/>
            <a:r>
              <a:rPr lang="en-US" sz="1400" dirty="0"/>
              <a:t>Wabasso, Florida Community Infrastructure Improvements</a:t>
            </a:r>
          </a:p>
        </p:txBody>
      </p:sp>
      <p:sp>
        <p:nvSpPr>
          <p:cNvPr id="33" name="Oval 32">
            <a:extLst>
              <a:ext uri="{FF2B5EF4-FFF2-40B4-BE49-F238E27FC236}">
                <a16:creationId xmlns:a16="http://schemas.microsoft.com/office/drawing/2014/main" id="{26F47FF4-F9E7-E948-B3A0-DA2729AC05B0}"/>
              </a:ext>
            </a:extLst>
          </p:cNvPr>
          <p:cNvSpPr/>
          <p:nvPr/>
        </p:nvSpPr>
        <p:spPr>
          <a:xfrm>
            <a:off x="9074914" y="5369544"/>
            <a:ext cx="462775" cy="44604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38" name="Picture 37" descr="A close up of a logo&#10;&#10;Description generated with very high confidence">
            <a:extLst>
              <a:ext uri="{FF2B5EF4-FFF2-40B4-BE49-F238E27FC236}">
                <a16:creationId xmlns:a16="http://schemas.microsoft.com/office/drawing/2014/main" id="{C99CDF5E-D73D-4534-9BE1-DABBC52DC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5994" y="5363879"/>
            <a:ext cx="446049" cy="446049"/>
          </a:xfrm>
          <a:prstGeom prst="rect">
            <a:avLst/>
          </a:prstGeom>
        </p:spPr>
      </p:pic>
      <p:sp>
        <p:nvSpPr>
          <p:cNvPr id="31" name="Rectangle 30">
            <a:extLst>
              <a:ext uri="{FF2B5EF4-FFF2-40B4-BE49-F238E27FC236}">
                <a16:creationId xmlns:a16="http://schemas.microsoft.com/office/drawing/2014/main" id="{C87CC06E-BAD8-134E-A10E-D581E94EDDEB}"/>
              </a:ext>
            </a:extLst>
          </p:cNvPr>
          <p:cNvSpPr/>
          <p:nvPr/>
        </p:nvSpPr>
        <p:spPr>
          <a:xfrm>
            <a:off x="9352026" y="4949385"/>
            <a:ext cx="2607688" cy="393576"/>
          </a:xfrm>
          <a:prstGeom prst="rect">
            <a:avLst/>
          </a:prstGeom>
        </p:spPr>
        <p:style>
          <a:lnRef idx="2">
            <a:schemeClr val="accent1"/>
          </a:lnRef>
          <a:fillRef idx="1">
            <a:schemeClr val="lt1"/>
          </a:fillRef>
          <a:effectRef idx="0">
            <a:schemeClr val="accent1"/>
          </a:effectRef>
          <a:fontRef idx="minor">
            <a:schemeClr val="dk1"/>
          </a:fontRef>
        </p:style>
        <p:txBody>
          <a:bodyPr lIns="109728" rIns="73152" rtlCol="0" anchor="ctr"/>
          <a:lstStyle/>
          <a:p>
            <a:pPr algn="ctr"/>
            <a:r>
              <a:rPr lang="en-US" sz="1400" dirty="0"/>
              <a:t>Spokane Regional Health District</a:t>
            </a:r>
          </a:p>
        </p:txBody>
      </p:sp>
      <p:sp>
        <p:nvSpPr>
          <p:cNvPr id="22" name="Rectangle 21">
            <a:extLst>
              <a:ext uri="{FF2B5EF4-FFF2-40B4-BE49-F238E27FC236}">
                <a16:creationId xmlns:a16="http://schemas.microsoft.com/office/drawing/2014/main" id="{6039E7C6-C670-457C-A216-345EDA66C919}"/>
              </a:ext>
            </a:extLst>
          </p:cNvPr>
          <p:cNvSpPr/>
          <p:nvPr/>
        </p:nvSpPr>
        <p:spPr>
          <a:xfrm>
            <a:off x="9352026" y="3207957"/>
            <a:ext cx="2607686" cy="44604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Common Public Health Goals</a:t>
            </a:r>
          </a:p>
        </p:txBody>
      </p:sp>
      <p:sp>
        <p:nvSpPr>
          <p:cNvPr id="23" name="Oval 22">
            <a:extLst>
              <a:ext uri="{FF2B5EF4-FFF2-40B4-BE49-F238E27FC236}">
                <a16:creationId xmlns:a16="http://schemas.microsoft.com/office/drawing/2014/main" id="{592CD046-387F-437E-9C16-DC0D6D7259AA}"/>
              </a:ext>
            </a:extLst>
          </p:cNvPr>
          <p:cNvSpPr/>
          <p:nvPr/>
        </p:nvSpPr>
        <p:spPr>
          <a:xfrm>
            <a:off x="9084616" y="2941513"/>
            <a:ext cx="462775" cy="44604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817E6217-896F-4A66-A236-0C8A159FA19B}"/>
              </a:ext>
            </a:extLst>
          </p:cNvPr>
          <p:cNvSpPr>
            <a:spLocks noGrp="1"/>
          </p:cNvSpPr>
          <p:nvPr>
            <p:ph type="title"/>
          </p:nvPr>
        </p:nvSpPr>
        <p:spPr>
          <a:xfrm>
            <a:off x="709713" y="210237"/>
            <a:ext cx="10515600" cy="1325563"/>
          </a:xfrm>
        </p:spPr>
        <p:txBody>
          <a:bodyPr/>
          <a:lstStyle/>
          <a:p>
            <a:r>
              <a:rPr lang="en-US" b="1" dirty="0">
                <a:solidFill>
                  <a:schemeClr val="accent2"/>
                </a:solidFill>
              </a:rPr>
              <a:t>Health Processes and Initiatives</a:t>
            </a:r>
          </a:p>
        </p:txBody>
      </p:sp>
      <p:sp>
        <p:nvSpPr>
          <p:cNvPr id="7" name="Rectangle 6">
            <a:extLst>
              <a:ext uri="{FF2B5EF4-FFF2-40B4-BE49-F238E27FC236}">
                <a16:creationId xmlns:a16="http://schemas.microsoft.com/office/drawing/2014/main" id="{7488A1CF-DFE0-4A15-81F6-5D7D84CADD85}"/>
              </a:ext>
            </a:extLst>
          </p:cNvPr>
          <p:cNvSpPr/>
          <p:nvPr/>
        </p:nvSpPr>
        <p:spPr>
          <a:xfrm>
            <a:off x="0" y="0"/>
            <a:ext cx="51295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t>Transportation and Public Health Context</a:t>
            </a:r>
          </a:p>
        </p:txBody>
      </p:sp>
      <p:sp>
        <p:nvSpPr>
          <p:cNvPr id="9" name="Speech Bubble: Oval 8">
            <a:extLst>
              <a:ext uri="{FF2B5EF4-FFF2-40B4-BE49-F238E27FC236}">
                <a16:creationId xmlns:a16="http://schemas.microsoft.com/office/drawing/2014/main" id="{3A12A339-88EA-44BC-A599-34BFDF125AFD}"/>
              </a:ext>
            </a:extLst>
          </p:cNvPr>
          <p:cNvSpPr/>
          <p:nvPr/>
        </p:nvSpPr>
        <p:spPr>
          <a:xfrm>
            <a:off x="9115907" y="185738"/>
            <a:ext cx="2748991" cy="1645924"/>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spc="-20" dirty="0"/>
              <a:t>What are the key goals and process steps for health?</a:t>
            </a:r>
          </a:p>
        </p:txBody>
      </p:sp>
      <p:sp>
        <p:nvSpPr>
          <p:cNvPr id="11" name="Rectangle 10">
            <a:extLst>
              <a:ext uri="{FF2B5EF4-FFF2-40B4-BE49-F238E27FC236}">
                <a16:creationId xmlns:a16="http://schemas.microsoft.com/office/drawing/2014/main" id="{6A59EF82-56B1-4B76-A549-640BA021FD1C}"/>
              </a:ext>
            </a:extLst>
          </p:cNvPr>
          <p:cNvSpPr/>
          <p:nvPr/>
        </p:nvSpPr>
        <p:spPr>
          <a:xfrm>
            <a:off x="9352026" y="2464423"/>
            <a:ext cx="2607686" cy="44604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Health Process Steps</a:t>
            </a:r>
          </a:p>
        </p:txBody>
      </p:sp>
      <p:sp>
        <p:nvSpPr>
          <p:cNvPr id="14" name="Oval 13">
            <a:extLst>
              <a:ext uri="{FF2B5EF4-FFF2-40B4-BE49-F238E27FC236}">
                <a16:creationId xmlns:a16="http://schemas.microsoft.com/office/drawing/2014/main" id="{EF91C0F2-B5BD-4A79-9188-B1F122995F65}"/>
              </a:ext>
            </a:extLst>
          </p:cNvPr>
          <p:cNvSpPr/>
          <p:nvPr/>
        </p:nvSpPr>
        <p:spPr>
          <a:xfrm>
            <a:off x="9084619" y="2209040"/>
            <a:ext cx="462775" cy="44604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9E2ECCE-968D-48AE-BF1A-18BA908D3DEB}"/>
              </a:ext>
            </a:extLst>
          </p:cNvPr>
          <p:cNvSpPr/>
          <p:nvPr/>
        </p:nvSpPr>
        <p:spPr>
          <a:xfrm>
            <a:off x="9352026" y="4015413"/>
            <a:ext cx="2607686" cy="560466"/>
          </a:xfrm>
          <a:prstGeom prst="rect">
            <a:avLst/>
          </a:prstGeom>
        </p:spPr>
        <p:style>
          <a:lnRef idx="2">
            <a:schemeClr val="accent1"/>
          </a:lnRef>
          <a:fillRef idx="1">
            <a:schemeClr val="lt1"/>
          </a:fillRef>
          <a:effectRef idx="0">
            <a:schemeClr val="accent1"/>
          </a:effectRef>
          <a:fontRef idx="minor">
            <a:schemeClr val="dk1"/>
          </a:fontRef>
        </p:style>
        <p:txBody>
          <a:bodyPr lIns="137160" rIns="45720" rtlCol="0" anchor="ctr"/>
          <a:lstStyle/>
          <a:p>
            <a:pPr algn="ctr"/>
            <a:r>
              <a:rPr lang="en-US" sz="1400" dirty="0"/>
              <a:t>Intersecting Transportation and Health in Clackamas County, OR</a:t>
            </a:r>
          </a:p>
        </p:txBody>
      </p:sp>
      <p:sp>
        <p:nvSpPr>
          <p:cNvPr id="26" name="Oval 25">
            <a:extLst>
              <a:ext uri="{FF2B5EF4-FFF2-40B4-BE49-F238E27FC236}">
                <a16:creationId xmlns:a16="http://schemas.microsoft.com/office/drawing/2014/main" id="{6ACB43D6-7E93-424B-A482-A78648EF5DC4}"/>
              </a:ext>
            </a:extLst>
          </p:cNvPr>
          <p:cNvSpPr/>
          <p:nvPr/>
        </p:nvSpPr>
        <p:spPr>
          <a:xfrm>
            <a:off x="9084616" y="3729091"/>
            <a:ext cx="462775" cy="44604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9" name="Oval 28">
            <a:extLst>
              <a:ext uri="{FF2B5EF4-FFF2-40B4-BE49-F238E27FC236}">
                <a16:creationId xmlns:a16="http://schemas.microsoft.com/office/drawing/2014/main" id="{64D39929-F3D1-4A73-8848-772347B07277}"/>
              </a:ext>
            </a:extLst>
          </p:cNvPr>
          <p:cNvSpPr/>
          <p:nvPr/>
        </p:nvSpPr>
        <p:spPr>
          <a:xfrm>
            <a:off x="9084616" y="4628860"/>
            <a:ext cx="462775" cy="44604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36" name="Picture 35" descr="A close up of a logo&#10;&#10;Description generated with very high confidence">
            <a:extLst>
              <a:ext uri="{FF2B5EF4-FFF2-40B4-BE49-F238E27FC236}">
                <a16:creationId xmlns:a16="http://schemas.microsoft.com/office/drawing/2014/main" id="{481DE4D2-BEEF-470F-AF36-A90BA2D29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5994" y="3724477"/>
            <a:ext cx="446049" cy="446049"/>
          </a:xfrm>
          <a:prstGeom prst="rect">
            <a:avLst/>
          </a:prstGeom>
        </p:spPr>
      </p:pic>
      <p:pic>
        <p:nvPicPr>
          <p:cNvPr id="37" name="Picture 36" descr="A close up of a logo&#10;&#10;Description generated with very high confidence">
            <a:extLst>
              <a:ext uri="{FF2B5EF4-FFF2-40B4-BE49-F238E27FC236}">
                <a16:creationId xmlns:a16="http://schemas.microsoft.com/office/drawing/2014/main" id="{41853DEA-3414-4FAF-87A0-75BD6019F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5994" y="4642407"/>
            <a:ext cx="446049" cy="446049"/>
          </a:xfrm>
          <a:prstGeom prst="rect">
            <a:avLst/>
          </a:prstGeom>
        </p:spPr>
      </p:pic>
      <p:sp>
        <p:nvSpPr>
          <p:cNvPr id="27" name="Content Placeholder 2">
            <a:extLst>
              <a:ext uri="{FF2B5EF4-FFF2-40B4-BE49-F238E27FC236}">
                <a16:creationId xmlns:a16="http://schemas.microsoft.com/office/drawing/2014/main" id="{28CAE71C-EAE0-471B-89B8-56C180735E74}"/>
              </a:ext>
            </a:extLst>
          </p:cNvPr>
          <p:cNvSpPr txBox="1">
            <a:spLocks/>
          </p:cNvSpPr>
          <p:nvPr/>
        </p:nvSpPr>
        <p:spPr>
          <a:xfrm>
            <a:off x="684799" y="1559494"/>
            <a:ext cx="3731140" cy="514610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00"/>
              </a:spcAft>
            </a:pPr>
            <a:r>
              <a:rPr lang="en-US" dirty="0"/>
              <a:t>Health in all Policies</a:t>
            </a:r>
          </a:p>
          <a:p>
            <a:pPr>
              <a:spcAft>
                <a:spcPts val="200"/>
              </a:spcAft>
            </a:pPr>
            <a:r>
              <a:rPr lang="en-US" dirty="0"/>
              <a:t>Community Health Needs Assessment (CHNA)</a:t>
            </a:r>
          </a:p>
          <a:p>
            <a:pPr>
              <a:spcAft>
                <a:spcPts val="200"/>
              </a:spcAft>
            </a:pPr>
            <a:r>
              <a:rPr lang="en-US" dirty="0"/>
              <a:t>Community Health Improvement Plan (CHIP)</a:t>
            </a:r>
          </a:p>
          <a:p>
            <a:pPr>
              <a:spcAft>
                <a:spcPts val="200"/>
              </a:spcAft>
            </a:pPr>
            <a:r>
              <a:rPr lang="en-US" dirty="0"/>
              <a:t>Health Impact Assessment (HIA)</a:t>
            </a:r>
          </a:p>
          <a:p>
            <a:pPr>
              <a:spcAft>
                <a:spcPts val="200"/>
              </a:spcAft>
            </a:pPr>
            <a:r>
              <a:rPr lang="en-US" dirty="0"/>
              <a:t>Infrastructure Projects</a:t>
            </a:r>
          </a:p>
          <a:p>
            <a:pPr>
              <a:spcAft>
                <a:spcPts val="200"/>
              </a:spcAft>
            </a:pPr>
            <a:r>
              <a:rPr lang="en-US" dirty="0"/>
              <a:t>Health Districts</a:t>
            </a:r>
          </a:p>
          <a:p>
            <a:pPr>
              <a:spcAft>
                <a:spcPts val="200"/>
              </a:spcAft>
            </a:pPr>
            <a:r>
              <a:rPr lang="en-US" dirty="0"/>
              <a:t>Health Campaigns</a:t>
            </a:r>
          </a:p>
        </p:txBody>
      </p:sp>
      <p:pic>
        <p:nvPicPr>
          <p:cNvPr id="30" name="Picture 29">
            <a:extLst>
              <a:ext uri="{FF2B5EF4-FFF2-40B4-BE49-F238E27FC236}">
                <a16:creationId xmlns:a16="http://schemas.microsoft.com/office/drawing/2014/main" id="{C8A4C7AD-934B-4857-B414-25AF8F99E46E}"/>
              </a:ext>
            </a:extLst>
          </p:cNvPr>
          <p:cNvPicPr>
            <a:picLocks noChangeAspect="1"/>
          </p:cNvPicPr>
          <p:nvPr/>
        </p:nvPicPr>
        <p:blipFill>
          <a:blip r:embed="rId4"/>
          <a:stretch>
            <a:fillRect/>
          </a:stretch>
        </p:blipFill>
        <p:spPr>
          <a:xfrm>
            <a:off x="3933216" y="1559494"/>
            <a:ext cx="4829394" cy="4909886"/>
          </a:xfrm>
          <a:prstGeom prst="rect">
            <a:avLst/>
          </a:prstGeom>
        </p:spPr>
      </p:pic>
      <p:pic>
        <p:nvPicPr>
          <p:cNvPr id="24" name="Picture 23">
            <a:extLst>
              <a:ext uri="{FF2B5EF4-FFF2-40B4-BE49-F238E27FC236}">
                <a16:creationId xmlns:a16="http://schemas.microsoft.com/office/drawing/2014/main" id="{04689EDD-FE11-43CC-999E-AB534A6B0D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4616" y="2287547"/>
            <a:ext cx="461326" cy="381862"/>
          </a:xfrm>
          <a:prstGeom prst="rect">
            <a:avLst/>
          </a:prstGeom>
        </p:spPr>
      </p:pic>
      <p:pic>
        <p:nvPicPr>
          <p:cNvPr id="32" name="Picture 31">
            <a:extLst>
              <a:ext uri="{FF2B5EF4-FFF2-40B4-BE49-F238E27FC236}">
                <a16:creationId xmlns:a16="http://schemas.microsoft.com/office/drawing/2014/main" id="{2E9E7FE9-6FB1-4B56-B61F-2E276AA6FC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5907" y="2975564"/>
            <a:ext cx="398743" cy="374750"/>
          </a:xfrm>
          <a:prstGeom prst="rect">
            <a:avLst/>
          </a:prstGeom>
        </p:spPr>
      </p:pic>
      <p:sp>
        <p:nvSpPr>
          <p:cNvPr id="34" name="Slide Number Placeholder 3">
            <a:extLst>
              <a:ext uri="{FF2B5EF4-FFF2-40B4-BE49-F238E27FC236}">
                <a16:creationId xmlns:a16="http://schemas.microsoft.com/office/drawing/2014/main" id="{EC331C20-52A6-4458-BB35-2ACC5672273D}"/>
              </a:ext>
            </a:extLst>
          </p:cNvPr>
          <p:cNvSpPr>
            <a:spLocks noGrp="1"/>
          </p:cNvSpPr>
          <p:nvPr>
            <p:ph type="sldNum" sz="quarter" idx="12"/>
          </p:nvPr>
        </p:nvSpPr>
        <p:spPr>
          <a:xfrm>
            <a:off x="9356752" y="6431987"/>
            <a:ext cx="2743200" cy="365125"/>
          </a:xfrm>
        </p:spPr>
        <p:txBody>
          <a:bodyPr/>
          <a:lstStyle/>
          <a:p>
            <a:fld id="{686A1E8D-4E93-4AEA-BD35-68F2BC2B20AB}" type="slidenum">
              <a:rPr lang="en-US" smtClean="0"/>
              <a:t>5</a:t>
            </a:fld>
            <a:endParaRPr lang="en-US" dirty="0"/>
          </a:p>
        </p:txBody>
      </p:sp>
    </p:spTree>
    <p:extLst>
      <p:ext uri="{BB962C8B-B14F-4D97-AF65-F5344CB8AC3E}">
        <p14:creationId xmlns:p14="http://schemas.microsoft.com/office/powerpoint/2010/main" val="293697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3BCC4-11FB-427E-B10C-9C638C62C6B1}"/>
              </a:ext>
            </a:extLst>
          </p:cNvPr>
          <p:cNvSpPr>
            <a:spLocks noGrp="1"/>
          </p:cNvSpPr>
          <p:nvPr>
            <p:ph type="title"/>
          </p:nvPr>
        </p:nvSpPr>
        <p:spPr>
          <a:xfrm>
            <a:off x="848831" y="196884"/>
            <a:ext cx="11251121" cy="1325563"/>
          </a:xfrm>
        </p:spPr>
        <p:txBody>
          <a:bodyPr>
            <a:normAutofit/>
          </a:bodyPr>
          <a:lstStyle/>
          <a:p>
            <a:r>
              <a:rPr lang="en-US" b="1" dirty="0">
                <a:solidFill>
                  <a:schemeClr val="accent2"/>
                </a:solidFill>
              </a:rPr>
              <a:t>What does Transportation &amp; Health collaboration look like?</a:t>
            </a:r>
          </a:p>
        </p:txBody>
      </p:sp>
      <p:sp>
        <p:nvSpPr>
          <p:cNvPr id="4" name="Slide Number Placeholder 3">
            <a:extLst>
              <a:ext uri="{FF2B5EF4-FFF2-40B4-BE49-F238E27FC236}">
                <a16:creationId xmlns:a16="http://schemas.microsoft.com/office/drawing/2014/main" id="{E702EA2F-AF64-4F93-B72B-B8AC48402A5A}"/>
              </a:ext>
            </a:extLst>
          </p:cNvPr>
          <p:cNvSpPr>
            <a:spLocks noGrp="1"/>
          </p:cNvSpPr>
          <p:nvPr>
            <p:ph type="sldNum" sz="quarter" idx="12"/>
          </p:nvPr>
        </p:nvSpPr>
        <p:spPr>
          <a:xfrm>
            <a:off x="9356752" y="6431987"/>
            <a:ext cx="2743200" cy="365125"/>
          </a:xfrm>
        </p:spPr>
        <p:txBody>
          <a:bodyPr/>
          <a:lstStyle/>
          <a:p>
            <a:fld id="{686A1E8D-4E93-4AEA-BD35-68F2BC2B20AB}" type="slidenum">
              <a:rPr lang="en-US" smtClean="0"/>
              <a:t>6</a:t>
            </a:fld>
            <a:endParaRPr lang="en-US" dirty="0"/>
          </a:p>
        </p:txBody>
      </p:sp>
      <p:sp>
        <p:nvSpPr>
          <p:cNvPr id="5" name="Rectangle 4">
            <a:extLst>
              <a:ext uri="{FF2B5EF4-FFF2-40B4-BE49-F238E27FC236}">
                <a16:creationId xmlns:a16="http://schemas.microsoft.com/office/drawing/2014/main" id="{B47232A7-89BA-4521-98AE-AD4891F1218E}"/>
              </a:ext>
            </a:extLst>
          </p:cNvPr>
          <p:cNvSpPr/>
          <p:nvPr/>
        </p:nvSpPr>
        <p:spPr>
          <a:xfrm>
            <a:off x="0" y="0"/>
            <a:ext cx="512956" cy="6858000"/>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n-US" sz="2400" b="1" dirty="0"/>
              <a:t>Connecting with Public Health Stakeholders</a:t>
            </a:r>
          </a:p>
        </p:txBody>
      </p:sp>
      <p:sp>
        <p:nvSpPr>
          <p:cNvPr id="14" name="Content Placeholder 13">
            <a:extLst>
              <a:ext uri="{FF2B5EF4-FFF2-40B4-BE49-F238E27FC236}">
                <a16:creationId xmlns:a16="http://schemas.microsoft.com/office/drawing/2014/main" id="{3BC27930-D592-40E2-80A0-ECB17B02DCB9}"/>
              </a:ext>
            </a:extLst>
          </p:cNvPr>
          <p:cNvSpPr>
            <a:spLocks noGrp="1"/>
          </p:cNvSpPr>
          <p:nvPr>
            <p:ph idx="1"/>
          </p:nvPr>
        </p:nvSpPr>
        <p:spPr>
          <a:xfrm>
            <a:off x="713651" y="1537085"/>
            <a:ext cx="8076029" cy="5203226"/>
          </a:xfrm>
        </p:spPr>
        <p:txBody>
          <a:bodyPr>
            <a:normAutofit lnSpcReduction="10000"/>
          </a:bodyPr>
          <a:lstStyle/>
          <a:p>
            <a:pPr>
              <a:spcBef>
                <a:spcPts val="0"/>
              </a:spcBef>
              <a:spcAft>
                <a:spcPts val="200"/>
              </a:spcAft>
              <a:defRPr/>
            </a:pPr>
            <a:r>
              <a:rPr lang="en-US" dirty="0"/>
              <a:t>Health professionals working on Safe Routes to School and increased physical activity</a:t>
            </a:r>
          </a:p>
          <a:p>
            <a:pPr>
              <a:spcAft>
                <a:spcPts val="200"/>
              </a:spcAft>
              <a:defRPr/>
            </a:pPr>
            <a:r>
              <a:rPr lang="en-US" dirty="0"/>
              <a:t>Metropolitan Planning Organizations integrating health impacts into their plans and project selection criteria</a:t>
            </a:r>
          </a:p>
          <a:p>
            <a:pPr>
              <a:spcAft>
                <a:spcPts val="200"/>
              </a:spcAft>
              <a:defRPr/>
            </a:pPr>
            <a:r>
              <a:rPr lang="en-US" dirty="0"/>
              <a:t>Applying tools like the FHWA Health in Corridor Planning Framework to inform decisions</a:t>
            </a:r>
          </a:p>
          <a:p>
            <a:pPr>
              <a:spcAft>
                <a:spcPts val="200"/>
              </a:spcAft>
              <a:defRPr/>
            </a:pPr>
            <a:r>
              <a:rPr lang="en-US" dirty="0"/>
              <a:t>Public Health initiatives for car seat checks and helmet fittings</a:t>
            </a:r>
          </a:p>
          <a:p>
            <a:pPr>
              <a:spcAft>
                <a:spcPts val="200"/>
              </a:spcAft>
              <a:defRPr/>
            </a:pPr>
            <a:r>
              <a:rPr lang="en-US" dirty="0"/>
              <a:t>Formal cooperation between Departments of Public Works, Planning, Health, and Safety</a:t>
            </a:r>
          </a:p>
          <a:p>
            <a:pPr>
              <a:spcAft>
                <a:spcPts val="200"/>
              </a:spcAft>
              <a:defRPr/>
            </a:pPr>
            <a:r>
              <a:rPr lang="en-US" dirty="0"/>
              <a:t>Interdisciplinary walk audits</a:t>
            </a:r>
          </a:p>
          <a:p>
            <a:pPr>
              <a:spcAft>
                <a:spcPts val="200"/>
              </a:spcAft>
              <a:defRPr/>
            </a:pPr>
            <a:endParaRPr lang="en-US" dirty="0"/>
          </a:p>
        </p:txBody>
      </p:sp>
      <p:graphicFrame>
        <p:nvGraphicFramePr>
          <p:cNvPr id="13" name="Object 12">
            <a:extLst>
              <a:ext uri="{FF2B5EF4-FFF2-40B4-BE49-F238E27FC236}">
                <a16:creationId xmlns:a16="http://schemas.microsoft.com/office/drawing/2014/main" id="{AB4A307C-6B05-B04B-96E3-51FC84C587B4}"/>
              </a:ext>
            </a:extLst>
          </p:cNvPr>
          <p:cNvGraphicFramePr>
            <a:graphicFrameLocks noChangeAspect="1"/>
          </p:cNvGraphicFramePr>
          <p:nvPr>
            <p:extLst>
              <p:ext uri="{D42A27DB-BD31-4B8C-83A1-F6EECF244321}">
                <p14:modId xmlns:p14="http://schemas.microsoft.com/office/powerpoint/2010/main" val="1522151307"/>
              </p:ext>
            </p:extLst>
          </p:nvPr>
        </p:nvGraphicFramePr>
        <p:xfrm>
          <a:off x="8952476" y="910410"/>
          <a:ext cx="2602419" cy="3369061"/>
        </p:xfrm>
        <a:graphic>
          <a:graphicData uri="http://schemas.openxmlformats.org/presentationml/2006/ole">
            <mc:AlternateContent xmlns:mc="http://schemas.openxmlformats.org/markup-compatibility/2006">
              <mc:Choice xmlns:v="urn:schemas-microsoft-com:vml" Requires="v">
                <p:oleObj spid="_x0000_s1048" name="Acrobat Document" r:id="rId4" imgW="5245100" imgH="6781800" progId="AcroExch.Document.11">
                  <p:embed/>
                </p:oleObj>
              </mc:Choice>
              <mc:Fallback>
                <p:oleObj name="Acrobat Document" r:id="rId4" imgW="5245100" imgH="6781800" progId="AcroExch.Document.11">
                  <p:embed/>
                  <p:pic>
                    <p:nvPicPr>
                      <p:cNvPr id="13" name="Object 12">
                        <a:extLst>
                          <a:ext uri="{FF2B5EF4-FFF2-40B4-BE49-F238E27FC236}">
                            <a16:creationId xmlns:a16="http://schemas.microsoft.com/office/drawing/2014/main" id="{AB4A307C-6B05-B04B-96E3-51FC84C58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822" r="-6097" b="6552"/>
                      <a:stretch>
                        <a:fillRect/>
                      </a:stretch>
                    </p:blipFill>
                    <p:spPr bwMode="auto">
                      <a:xfrm>
                        <a:off x="8952476" y="910410"/>
                        <a:ext cx="2602419" cy="3369061"/>
                      </a:xfrm>
                      <a:prstGeom prst="rect">
                        <a:avLst/>
                      </a:prstGeom>
                      <a:noFill/>
                      <a:ln>
                        <a:noFill/>
                      </a:ln>
                    </p:spPr>
                  </p:pic>
                </p:oleObj>
              </mc:Fallback>
            </mc:AlternateContent>
          </a:graphicData>
        </a:graphic>
      </p:graphicFrame>
      <p:grpSp>
        <p:nvGrpSpPr>
          <p:cNvPr id="11" name="Group 10">
            <a:extLst>
              <a:ext uri="{FF2B5EF4-FFF2-40B4-BE49-F238E27FC236}">
                <a16:creationId xmlns:a16="http://schemas.microsoft.com/office/drawing/2014/main" id="{35A585F5-0716-4307-8A8C-539D01F4138B}"/>
              </a:ext>
            </a:extLst>
          </p:cNvPr>
          <p:cNvGrpSpPr>
            <a:grpSpLocks noChangeAspect="1"/>
          </p:cNvGrpSpPr>
          <p:nvPr/>
        </p:nvGrpSpPr>
        <p:grpSpPr>
          <a:xfrm>
            <a:off x="9296361" y="2305822"/>
            <a:ext cx="2898565" cy="2767654"/>
            <a:chOff x="4458092" y="1292311"/>
            <a:chExt cx="4066989" cy="4762500"/>
          </a:xfrm>
        </p:grpSpPr>
        <p:pic>
          <p:nvPicPr>
            <p:cNvPr id="12" name="Picture 2" descr="http://bloximages.newyork1.vip.townnews.com/veronews.com/content/tncms/assets/v3/editorial/2/22/22230918-f432-11e4-9001-bfeda20c6258/554a7f9898be3.image.jpg?resize=750%2C500">
              <a:extLst>
                <a:ext uri="{FF2B5EF4-FFF2-40B4-BE49-F238E27FC236}">
                  <a16:creationId xmlns:a16="http://schemas.microsoft.com/office/drawing/2014/main" id="{9CC8A961-3246-46DA-9652-14BD4782202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841" r="11665"/>
            <a:stretch/>
          </p:blipFill>
          <p:spPr bwMode="auto">
            <a:xfrm>
              <a:off x="4458092" y="1292311"/>
              <a:ext cx="3771587" cy="4762500"/>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8">
              <a:extLst>
                <a:ext uri="{FF2B5EF4-FFF2-40B4-BE49-F238E27FC236}">
                  <a16:creationId xmlns:a16="http://schemas.microsoft.com/office/drawing/2014/main" id="{F272C37A-9958-49FE-B475-F0D56E7DA3B4}"/>
                </a:ext>
              </a:extLst>
            </p:cNvPr>
            <p:cNvSpPr/>
            <p:nvPr/>
          </p:nvSpPr>
          <p:spPr>
            <a:xfrm rot="3194788">
              <a:off x="5079957" y="2274610"/>
              <a:ext cx="69378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20" name="Right Arrow 10">
              <a:extLst>
                <a:ext uri="{FF2B5EF4-FFF2-40B4-BE49-F238E27FC236}">
                  <a16:creationId xmlns:a16="http://schemas.microsoft.com/office/drawing/2014/main" id="{F7D4134B-4174-47BD-8145-0494336F537D}"/>
                </a:ext>
              </a:extLst>
            </p:cNvPr>
            <p:cNvSpPr/>
            <p:nvPr/>
          </p:nvSpPr>
          <p:spPr>
            <a:xfrm rot="6399217">
              <a:off x="6660895" y="2186716"/>
              <a:ext cx="68969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F56DC"/>
                </a:solidFill>
                <a:effectLst/>
                <a:uLnTx/>
                <a:uFillTx/>
                <a:latin typeface="Myriad Web Pro"/>
                <a:ea typeface="+mn-ea"/>
                <a:cs typeface="+mn-cs"/>
              </a:endParaRPr>
            </a:p>
          </p:txBody>
        </p:sp>
        <p:sp>
          <p:nvSpPr>
            <p:cNvPr id="21" name="TextBox 20">
              <a:extLst>
                <a:ext uri="{FF2B5EF4-FFF2-40B4-BE49-F238E27FC236}">
                  <a16:creationId xmlns:a16="http://schemas.microsoft.com/office/drawing/2014/main" id="{15C91C45-86A8-4928-8ED1-5E18F8195D63}"/>
                </a:ext>
              </a:extLst>
            </p:cNvPr>
            <p:cNvSpPr txBox="1"/>
            <p:nvPr/>
          </p:nvSpPr>
          <p:spPr>
            <a:xfrm>
              <a:off x="4458092" y="1685139"/>
              <a:ext cx="1143001" cy="7339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Dept.</a:t>
              </a:r>
            </a:p>
          </p:txBody>
        </p:sp>
        <p:sp>
          <p:nvSpPr>
            <p:cNvPr id="22" name="TextBox 21">
              <a:extLst>
                <a:ext uri="{FF2B5EF4-FFF2-40B4-BE49-F238E27FC236}">
                  <a16:creationId xmlns:a16="http://schemas.microsoft.com/office/drawing/2014/main" id="{2328036A-743B-42E2-B408-15AB72441FC0}"/>
                </a:ext>
              </a:extLst>
            </p:cNvPr>
            <p:cNvSpPr txBox="1"/>
            <p:nvPr/>
          </p:nvSpPr>
          <p:spPr>
            <a:xfrm>
              <a:off x="7144779" y="1382875"/>
              <a:ext cx="1380302" cy="7339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Sheriff's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Dept.</a:t>
              </a:r>
            </a:p>
          </p:txBody>
        </p:sp>
      </p:grpSp>
      <p:pic>
        <p:nvPicPr>
          <p:cNvPr id="24" name="Picture 23">
            <a:extLst>
              <a:ext uri="{FF2B5EF4-FFF2-40B4-BE49-F238E27FC236}">
                <a16:creationId xmlns:a16="http://schemas.microsoft.com/office/drawing/2014/main" id="{46DF8D29-08D5-481C-891D-96AC40609309}"/>
              </a:ext>
            </a:extLst>
          </p:cNvPr>
          <p:cNvPicPr>
            <a:picLocks noChangeAspect="1"/>
          </p:cNvPicPr>
          <p:nvPr/>
        </p:nvPicPr>
        <p:blipFill rotWithShape="1">
          <a:blip r:embed="rId7">
            <a:extLst>
              <a:ext uri="{28A0092B-C50C-407E-A947-70E740481C1C}">
                <a14:useLocalDpi xmlns:a14="http://schemas.microsoft.com/office/drawing/2010/main" val="0"/>
              </a:ext>
            </a:extLst>
          </a:blip>
          <a:srcRect t="6513"/>
          <a:stretch/>
        </p:blipFill>
        <p:spPr bwMode="auto">
          <a:xfrm>
            <a:off x="8761269" y="4513523"/>
            <a:ext cx="2955352" cy="2071778"/>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3964262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9D9C4A-4158-174C-B507-497E9B57F4EC}"/>
              </a:ext>
            </a:extLst>
          </p:cNvPr>
          <p:cNvSpPr/>
          <p:nvPr/>
        </p:nvSpPr>
        <p:spPr>
          <a:xfrm>
            <a:off x="0" y="1173363"/>
            <a:ext cx="12192000" cy="518647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D2265C-CA1C-4FF1-8076-92279CA2BA32}"/>
              </a:ext>
            </a:extLst>
          </p:cNvPr>
          <p:cNvSpPr>
            <a:spLocks noGrp="1"/>
          </p:cNvSpPr>
          <p:nvPr>
            <p:ph type="title"/>
          </p:nvPr>
        </p:nvSpPr>
        <p:spPr>
          <a:xfrm>
            <a:off x="838200" y="99305"/>
            <a:ext cx="10515600" cy="1325563"/>
          </a:xfrm>
        </p:spPr>
        <p:txBody>
          <a:bodyPr/>
          <a:lstStyle/>
          <a:p>
            <a:r>
              <a:rPr lang="en-US" b="1" dirty="0">
                <a:solidFill>
                  <a:schemeClr val="accent2"/>
                </a:solidFill>
              </a:rPr>
              <a:t>For More Information</a:t>
            </a:r>
            <a:endParaRPr lang="en-US" b="1" i="1" dirty="0">
              <a:solidFill>
                <a:schemeClr val="accent2"/>
              </a:solidFill>
            </a:endParaRPr>
          </a:p>
        </p:txBody>
      </p:sp>
      <p:sp>
        <p:nvSpPr>
          <p:cNvPr id="3" name="Content Placeholder 2">
            <a:extLst>
              <a:ext uri="{FF2B5EF4-FFF2-40B4-BE49-F238E27FC236}">
                <a16:creationId xmlns:a16="http://schemas.microsoft.com/office/drawing/2014/main" id="{7455C25E-A417-4EF5-B180-82FAC7724384}"/>
              </a:ext>
            </a:extLst>
          </p:cNvPr>
          <p:cNvSpPr>
            <a:spLocks noGrp="1"/>
          </p:cNvSpPr>
          <p:nvPr>
            <p:ph idx="1"/>
          </p:nvPr>
        </p:nvSpPr>
        <p:spPr>
          <a:xfrm>
            <a:off x="746857" y="6368189"/>
            <a:ext cx="8950036" cy="451686"/>
          </a:xfrm>
        </p:spPr>
        <p:txBody>
          <a:bodyPr>
            <a:noAutofit/>
          </a:bodyPr>
          <a:lstStyle/>
          <a:p>
            <a:pPr marL="0" lvl="0" indent="0">
              <a:spcAft>
                <a:spcPts val="600"/>
              </a:spcAft>
              <a:buNone/>
            </a:pPr>
            <a:r>
              <a:rPr lang="en-US" sz="2400" dirty="0">
                <a:hlinkClick r:id="rId3">
                  <a:extLst>
                    <a:ext uri="{A12FA001-AC4F-418D-AE19-62706E023703}">
                      <ahyp:hlinkClr xmlns:ahyp="http://schemas.microsoft.com/office/drawing/2018/hyperlinkcolor" xmlns="" val="tx"/>
                    </a:ext>
                  </a:extLst>
                </a:hlinkClick>
              </a:rPr>
              <a:t>http://bit.ly/TransportationHealthCommunicationsGuidebook</a:t>
            </a:r>
            <a:endParaRPr lang="en-US" sz="2400" dirty="0"/>
          </a:p>
        </p:txBody>
      </p:sp>
      <p:sp>
        <p:nvSpPr>
          <p:cNvPr id="14" name="Slide Number Placeholder 3">
            <a:extLst>
              <a:ext uri="{FF2B5EF4-FFF2-40B4-BE49-F238E27FC236}">
                <a16:creationId xmlns:a16="http://schemas.microsoft.com/office/drawing/2014/main" id="{36DE9057-3B39-40B4-9439-C748196875E8}"/>
              </a:ext>
            </a:extLst>
          </p:cNvPr>
          <p:cNvSpPr>
            <a:spLocks noGrp="1"/>
          </p:cNvSpPr>
          <p:nvPr>
            <p:ph type="sldNum" sz="quarter" idx="12"/>
          </p:nvPr>
        </p:nvSpPr>
        <p:spPr>
          <a:xfrm>
            <a:off x="9356752" y="6431987"/>
            <a:ext cx="2743200" cy="365125"/>
          </a:xfrm>
        </p:spPr>
        <p:txBody>
          <a:bodyPr/>
          <a:lstStyle/>
          <a:p>
            <a:fld id="{686A1E8D-4E93-4AEA-BD35-68F2BC2B20AB}" type="slidenum">
              <a:rPr lang="en-US" smtClean="0"/>
              <a:t>7</a:t>
            </a:fld>
            <a:endParaRPr lang="en-US" dirty="0"/>
          </a:p>
        </p:txBody>
      </p:sp>
      <p:sp>
        <p:nvSpPr>
          <p:cNvPr id="6" name="Rectangle 5">
            <a:extLst>
              <a:ext uri="{FF2B5EF4-FFF2-40B4-BE49-F238E27FC236}">
                <a16:creationId xmlns:a16="http://schemas.microsoft.com/office/drawing/2014/main" id="{99C53319-12B9-4B7F-939F-230F9B269600}"/>
              </a:ext>
            </a:extLst>
          </p:cNvPr>
          <p:cNvSpPr/>
          <p:nvPr/>
        </p:nvSpPr>
        <p:spPr>
          <a:xfrm>
            <a:off x="6423403" y="4094613"/>
            <a:ext cx="5289649" cy="523220"/>
          </a:xfrm>
          <a:prstGeom prst="rect">
            <a:avLst/>
          </a:prstGeom>
        </p:spPr>
        <p:txBody>
          <a:bodyPr wrap="square">
            <a:spAutoFit/>
          </a:bodyPr>
          <a:lstStyle/>
          <a:p>
            <a:pPr algn="ctr"/>
            <a:r>
              <a:rPr lang="en-US" sz="2800" dirty="0"/>
              <a:t>www.trbhealth.org</a:t>
            </a:r>
          </a:p>
        </p:txBody>
      </p:sp>
      <p:grpSp>
        <p:nvGrpSpPr>
          <p:cNvPr id="17" name="Group 16">
            <a:extLst>
              <a:ext uri="{FF2B5EF4-FFF2-40B4-BE49-F238E27FC236}">
                <a16:creationId xmlns:a16="http://schemas.microsoft.com/office/drawing/2014/main" id="{B804DC22-2EC6-4714-B1B2-41B2577F52EA}"/>
              </a:ext>
            </a:extLst>
          </p:cNvPr>
          <p:cNvGrpSpPr>
            <a:grpSpLocks noChangeAspect="1"/>
          </p:cNvGrpSpPr>
          <p:nvPr/>
        </p:nvGrpSpPr>
        <p:grpSpPr>
          <a:xfrm>
            <a:off x="588384" y="1275909"/>
            <a:ext cx="5289649" cy="4983626"/>
            <a:chOff x="1098493" y="1236139"/>
            <a:chExt cx="5212080" cy="4910545"/>
          </a:xfrm>
        </p:grpSpPr>
        <p:pic>
          <p:nvPicPr>
            <p:cNvPr id="5" name="Picture 4" descr="Diagram&#10;&#10;Description automatically generated">
              <a:extLst>
                <a:ext uri="{FF2B5EF4-FFF2-40B4-BE49-F238E27FC236}">
                  <a16:creationId xmlns:a16="http://schemas.microsoft.com/office/drawing/2014/main" id="{B772B3E1-008C-47BC-AF33-FC09192E8399}"/>
                </a:ext>
              </a:extLst>
            </p:cNvPr>
            <p:cNvPicPr>
              <a:picLocks noChangeAspect="1"/>
            </p:cNvPicPr>
            <p:nvPr/>
          </p:nvPicPr>
          <p:blipFill rotWithShape="1">
            <a:blip r:embed="rId4">
              <a:extLst>
                <a:ext uri="{28A0092B-C50C-407E-A947-70E740481C1C}">
                  <a14:useLocalDpi xmlns:a14="http://schemas.microsoft.com/office/drawing/2010/main" val="0"/>
                </a:ext>
              </a:extLst>
            </a:blip>
            <a:srcRect l="55111" t="55005" r="5594" b="2636"/>
            <a:stretch/>
          </p:blipFill>
          <p:spPr>
            <a:xfrm>
              <a:off x="1254642" y="1935322"/>
              <a:ext cx="5055931" cy="4211362"/>
            </a:xfrm>
            <a:prstGeom prst="rect">
              <a:avLst/>
            </a:prstGeom>
          </p:spPr>
        </p:pic>
        <p:pic>
          <p:nvPicPr>
            <p:cNvPr id="9" name="Picture 8">
              <a:extLst>
                <a:ext uri="{FF2B5EF4-FFF2-40B4-BE49-F238E27FC236}">
                  <a16:creationId xmlns:a16="http://schemas.microsoft.com/office/drawing/2014/main" id="{32600E4F-D3FC-4C88-A2C9-604FDC198B0B}"/>
                </a:ext>
              </a:extLst>
            </p:cNvPr>
            <p:cNvPicPr>
              <a:picLocks noChangeAspect="1"/>
            </p:cNvPicPr>
            <p:nvPr/>
          </p:nvPicPr>
          <p:blipFill rotWithShape="1">
            <a:blip r:embed="rId5"/>
            <a:srcRect r="8417" b="30710"/>
            <a:stretch/>
          </p:blipFill>
          <p:spPr>
            <a:xfrm>
              <a:off x="1098493" y="1236139"/>
              <a:ext cx="5212080" cy="1633776"/>
            </a:xfrm>
            <a:prstGeom prst="rect">
              <a:avLst/>
            </a:prstGeom>
          </p:spPr>
        </p:pic>
      </p:grpSp>
      <p:sp>
        <p:nvSpPr>
          <p:cNvPr id="18" name="Rectangle 17">
            <a:extLst>
              <a:ext uri="{FF2B5EF4-FFF2-40B4-BE49-F238E27FC236}">
                <a16:creationId xmlns:a16="http://schemas.microsoft.com/office/drawing/2014/main" id="{009B4E80-6465-47C1-94F8-5C558C220335}"/>
              </a:ext>
            </a:extLst>
          </p:cNvPr>
          <p:cNvSpPr/>
          <p:nvPr/>
        </p:nvSpPr>
        <p:spPr>
          <a:xfrm>
            <a:off x="6036506" y="2985496"/>
            <a:ext cx="6063445" cy="1077218"/>
          </a:xfrm>
          <a:prstGeom prst="rect">
            <a:avLst/>
          </a:prstGeom>
        </p:spPr>
        <p:txBody>
          <a:bodyPr wrap="square">
            <a:spAutoFit/>
          </a:bodyPr>
          <a:lstStyle/>
          <a:p>
            <a:pPr algn="ctr"/>
            <a:r>
              <a:rPr lang="en-US" sz="3200" b="1" dirty="0"/>
              <a:t>TRB Committee on Transportation and Public Health AME70</a:t>
            </a:r>
          </a:p>
        </p:txBody>
      </p:sp>
    </p:spTree>
    <p:extLst>
      <p:ext uri="{BB962C8B-B14F-4D97-AF65-F5344CB8AC3E}">
        <p14:creationId xmlns:p14="http://schemas.microsoft.com/office/powerpoint/2010/main" val="2754090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3268</TotalTime>
  <Words>1082</Words>
  <Application>Microsoft Office PowerPoint</Application>
  <PresentationFormat>Widescreen</PresentationFormat>
  <Paragraphs>117</Paragraphs>
  <Slides>7</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4" baseType="lpstr">
      <vt:lpstr>Arial</vt:lpstr>
      <vt:lpstr>Calibri</vt:lpstr>
      <vt:lpstr>Calibri Light</vt:lpstr>
      <vt:lpstr>Myriad Web Pro</vt:lpstr>
      <vt:lpstr>Times New Roman</vt:lpstr>
      <vt:lpstr>Office Theme</vt:lpstr>
      <vt:lpstr>Acrobat Document</vt:lpstr>
      <vt:lpstr>NCHRP 25-25 TASK 105:  Connecting Transportation and Health: A Guide to Communication and Collaboration</vt:lpstr>
      <vt:lpstr>The Goals for Developing the Guidebook</vt:lpstr>
      <vt:lpstr>Research Products</vt:lpstr>
      <vt:lpstr>Key Intersections</vt:lpstr>
      <vt:lpstr>Health Processes and Initiatives</vt:lpstr>
      <vt:lpstr>What does Transportation &amp; Health collaboration look like?</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Intersections</dc:title>
  <dc:creator>Hall, Faith (FTA)</dc:creator>
  <cp:lastModifiedBy>Hall, Faith (FTA)</cp:lastModifiedBy>
  <cp:revision>30</cp:revision>
  <dcterms:created xsi:type="dcterms:W3CDTF">2020-10-16T13:28:35Z</dcterms:created>
  <dcterms:modified xsi:type="dcterms:W3CDTF">2020-12-16T15:46:33Z</dcterms:modified>
</cp:coreProperties>
</file>