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74" r:id="rId2"/>
    <p:sldId id="258" r:id="rId3"/>
    <p:sldId id="276" r:id="rId4"/>
    <p:sldId id="277" r:id="rId5"/>
    <p:sldId id="359" r:id="rId6"/>
    <p:sldId id="341" r:id="rId7"/>
    <p:sldId id="374" r:id="rId8"/>
    <p:sldId id="327" r:id="rId9"/>
    <p:sldId id="329" r:id="rId10"/>
    <p:sldId id="369" r:id="rId11"/>
    <p:sldId id="342" r:id="rId12"/>
    <p:sldId id="330" r:id="rId13"/>
    <p:sldId id="370" r:id="rId14"/>
    <p:sldId id="343" r:id="rId15"/>
    <p:sldId id="360" r:id="rId16"/>
    <p:sldId id="361" r:id="rId17"/>
    <p:sldId id="375" r:id="rId18"/>
    <p:sldId id="364" r:id="rId19"/>
    <p:sldId id="365" r:id="rId20"/>
    <p:sldId id="366" r:id="rId21"/>
    <p:sldId id="373" r:id="rId22"/>
    <p:sldId id="372" r:id="rId23"/>
    <p:sldId id="367" r:id="rId24"/>
    <p:sldId id="368" r:id="rId25"/>
    <p:sldId id="331" r:id="rId26"/>
    <p:sldId id="353" r:id="rId27"/>
    <p:sldId id="354" r:id="rId28"/>
    <p:sldId id="355" r:id="rId29"/>
    <p:sldId id="356" r:id="rId30"/>
    <p:sldId id="332" r:id="rId31"/>
    <p:sldId id="333" r:id="rId32"/>
    <p:sldId id="337" r:id="rId33"/>
    <p:sldId id="358" r:id="rId34"/>
    <p:sldId id="338" r:id="rId35"/>
    <p:sldId id="351" r:id="rId36"/>
    <p:sldId id="28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35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2226-0D31-49F6-ACF8-25158E53314F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8065-6563-473F-B66A-70C70A4F8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2226-0D31-49F6-ACF8-25158E53314F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8065-6563-473F-B66A-70C70A4F8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2226-0D31-49F6-ACF8-25158E53314F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8065-6563-473F-B66A-70C70A4F8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2226-0D31-49F6-ACF8-25158E53314F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8065-6563-473F-B66A-70C70A4F8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2226-0D31-49F6-ACF8-25158E53314F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8065-6563-473F-B66A-70C70A4F8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2226-0D31-49F6-ACF8-25158E53314F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8065-6563-473F-B66A-70C70A4F8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2226-0D31-49F6-ACF8-25158E53314F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8065-6563-473F-B66A-70C70A4F8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2226-0D31-49F6-ACF8-25158E53314F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8065-6563-473F-B66A-70C70A4F8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2226-0D31-49F6-ACF8-25158E53314F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8065-6563-473F-B66A-70C70A4F8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2226-0D31-49F6-ACF8-25158E53314F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8065-6563-473F-B66A-70C70A4F8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2226-0D31-49F6-ACF8-25158E53314F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8065-6563-473F-B66A-70C70A4F8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72226-0D31-49F6-ACF8-25158E53314F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F8065-6563-473F-B66A-70C70A4F8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514600"/>
            <a:ext cx="86106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Census Transportation Planning Products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CTPP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2006-2010 Access Software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890" y="1857172"/>
            <a:ext cx="4724400" cy="464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Residence Geography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Selection: Step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en-US" sz="2400" dirty="0" smtClean="0"/>
              <a:t>Check the box next to </a:t>
            </a:r>
            <a:r>
              <a:rPr lang="en-US" sz="2400" dirty="0">
                <a:solidFill>
                  <a:srgbClr val="00B0F0"/>
                </a:solidFill>
              </a:rPr>
              <a:t>Automatically highlight </a:t>
            </a:r>
            <a:r>
              <a:rPr lang="en-US" sz="2400" dirty="0" smtClean="0">
                <a:solidFill>
                  <a:srgbClr val="00B0F0"/>
                </a:solidFill>
              </a:rPr>
              <a:t>state-county-tract</a:t>
            </a:r>
            <a:r>
              <a:rPr lang="en-US" sz="2400" dirty="0" smtClean="0"/>
              <a:t>. Type </a:t>
            </a:r>
            <a:r>
              <a:rPr lang="en-US" sz="2400" dirty="0" smtClean="0">
                <a:solidFill>
                  <a:srgbClr val="00B0F0"/>
                </a:solidFill>
              </a:rPr>
              <a:t>pierce </a:t>
            </a:r>
            <a:r>
              <a:rPr lang="en-US" sz="2400" dirty="0"/>
              <a:t>i</a:t>
            </a:r>
            <a:r>
              <a:rPr lang="en-US" sz="2400" dirty="0" smtClean="0"/>
              <a:t>n the input box and select </a:t>
            </a:r>
            <a:r>
              <a:rPr lang="en-US" sz="2400" dirty="0" smtClean="0">
                <a:solidFill>
                  <a:srgbClr val="00B0F0"/>
                </a:solidFill>
              </a:rPr>
              <a:t>Pierce </a:t>
            </a:r>
            <a:r>
              <a:rPr lang="en-US" sz="2400" dirty="0">
                <a:solidFill>
                  <a:srgbClr val="00B0F0"/>
                </a:solidFill>
              </a:rPr>
              <a:t>County, </a:t>
            </a:r>
            <a:r>
              <a:rPr lang="en-US" sz="2400" dirty="0" smtClean="0">
                <a:solidFill>
                  <a:srgbClr val="00B0F0"/>
                </a:solidFill>
              </a:rPr>
              <a:t>Washington</a:t>
            </a:r>
            <a:r>
              <a:rPr lang="en-US" sz="2400" dirty="0" smtClean="0"/>
              <a:t> from the list.</a:t>
            </a:r>
          </a:p>
          <a:p>
            <a:pPr marL="0" lvl="0" indent="0">
              <a:buNone/>
            </a:pPr>
            <a:r>
              <a:rPr lang="en-US" sz="2400" dirty="0" smtClean="0"/>
              <a:t> </a:t>
            </a:r>
            <a:endParaRPr lang="en-US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11941" y="4127770"/>
            <a:ext cx="2362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64923" y="6102486"/>
            <a:ext cx="304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1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Residence Geography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Selection: Step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en-US" sz="2400" dirty="0" smtClean="0"/>
              <a:t>Click </a:t>
            </a:r>
            <a:r>
              <a:rPr lang="en-US" sz="2400" dirty="0" smtClean="0">
                <a:solidFill>
                  <a:srgbClr val="00B0F0"/>
                </a:solidFill>
              </a:rPr>
              <a:t>Add all highlighted State-County-Tract(s) to selection </a:t>
            </a:r>
            <a:r>
              <a:rPr lang="en-US" sz="2400" dirty="0" smtClean="0"/>
              <a:t>on the top right corner. </a:t>
            </a:r>
            <a:endParaRPr lang="en-US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1494" y="1600200"/>
            <a:ext cx="8949649" cy="3762375"/>
            <a:chOff x="97175" y="1190625"/>
            <a:chExt cx="8949649" cy="376237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75" y="1190625"/>
              <a:ext cx="8949649" cy="376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410200" y="1195388"/>
              <a:ext cx="3636624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265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4724400" cy="475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Residence Geography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Selection: Step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en-US" sz="2400" dirty="0" smtClean="0"/>
              <a:t>Check the box next to </a:t>
            </a:r>
            <a:r>
              <a:rPr lang="en-US" sz="2400" dirty="0">
                <a:solidFill>
                  <a:srgbClr val="00B0F0"/>
                </a:solidFill>
              </a:rPr>
              <a:t>Automatically highlight </a:t>
            </a:r>
            <a:r>
              <a:rPr lang="en-US" sz="2400" dirty="0" smtClean="0">
                <a:solidFill>
                  <a:srgbClr val="00B0F0"/>
                </a:solidFill>
              </a:rPr>
              <a:t>state-county-tract</a:t>
            </a:r>
            <a:r>
              <a:rPr lang="en-US" sz="2400" dirty="0" smtClean="0"/>
              <a:t>. Type </a:t>
            </a:r>
            <a:r>
              <a:rPr lang="en-US" sz="2400" dirty="0" smtClean="0">
                <a:solidFill>
                  <a:srgbClr val="00B0F0"/>
                </a:solidFill>
              </a:rPr>
              <a:t>king </a:t>
            </a:r>
            <a:r>
              <a:rPr lang="en-US" sz="2400" dirty="0"/>
              <a:t>i</a:t>
            </a:r>
            <a:r>
              <a:rPr lang="en-US" sz="2400" dirty="0" smtClean="0"/>
              <a:t>n the input box and select </a:t>
            </a:r>
            <a:r>
              <a:rPr lang="en-US" sz="2400" dirty="0" smtClean="0">
                <a:solidFill>
                  <a:srgbClr val="00B0F0"/>
                </a:solidFill>
              </a:rPr>
              <a:t>King </a:t>
            </a:r>
            <a:r>
              <a:rPr lang="en-US" sz="2400" dirty="0">
                <a:solidFill>
                  <a:srgbClr val="00B0F0"/>
                </a:solidFill>
              </a:rPr>
              <a:t>County, </a:t>
            </a:r>
            <a:r>
              <a:rPr lang="en-US" sz="2400" dirty="0" smtClean="0">
                <a:solidFill>
                  <a:srgbClr val="00B0F0"/>
                </a:solidFill>
              </a:rPr>
              <a:t>Washington</a:t>
            </a:r>
            <a:r>
              <a:rPr lang="en-US" sz="2400" dirty="0" smtClean="0"/>
              <a:t> from the list.</a:t>
            </a:r>
          </a:p>
          <a:p>
            <a:pPr marL="0" lvl="0" indent="0">
              <a:buNone/>
            </a:pPr>
            <a:r>
              <a:rPr lang="en-US" sz="2400" dirty="0" smtClean="0"/>
              <a:t> </a:t>
            </a:r>
            <a:endParaRPr lang="en-US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11941" y="3806758"/>
            <a:ext cx="2362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4378" y="6034392"/>
            <a:ext cx="304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6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373120"/>
            <a:ext cx="9067800" cy="392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Residence Geography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Selection: Step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en-US" sz="2400" dirty="0"/>
              <a:t>Click </a:t>
            </a:r>
            <a:r>
              <a:rPr lang="en-US" sz="2400" dirty="0">
                <a:solidFill>
                  <a:srgbClr val="00B0F0"/>
                </a:solidFill>
              </a:rPr>
              <a:t>Add all highlighted State-County-Tract(s) to selection </a:t>
            </a:r>
            <a:r>
              <a:rPr lang="en-US" sz="2400" dirty="0"/>
              <a:t>on the top right corner. 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486400" y="1387610"/>
            <a:ext cx="36195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1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781616"/>
            <a:ext cx="8724900" cy="81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82" y="2905328"/>
            <a:ext cx="4652918" cy="36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Residence Geography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Selection: Step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en-US" sz="2400" dirty="0"/>
              <a:t>Click </a:t>
            </a:r>
            <a:r>
              <a:rPr lang="en-US" sz="2400" dirty="0">
                <a:solidFill>
                  <a:srgbClr val="00B0F0"/>
                </a:solidFill>
              </a:rPr>
              <a:t>Save selection set</a:t>
            </a:r>
            <a:r>
              <a:rPr lang="en-US" sz="2400" dirty="0"/>
              <a:t> and </a:t>
            </a:r>
            <a:r>
              <a:rPr lang="en-US" sz="2400" dirty="0" smtClean="0"/>
              <a:t>type </a:t>
            </a:r>
            <a:r>
              <a:rPr lang="en-US" sz="2400" dirty="0"/>
              <a:t>the set name in the input box </a:t>
            </a:r>
            <a:r>
              <a:rPr lang="en-US" sz="2400" dirty="0">
                <a:solidFill>
                  <a:srgbClr val="00B0F0"/>
                </a:solidFill>
              </a:rPr>
              <a:t>Set name </a:t>
            </a:r>
            <a:r>
              <a:rPr lang="en-US" sz="2400" dirty="0"/>
              <a:t>(shown on the </a:t>
            </a:r>
            <a:r>
              <a:rPr lang="en-US" sz="2400" dirty="0" smtClean="0"/>
              <a:t>bottom </a:t>
            </a:r>
            <a:r>
              <a:rPr lang="en-US" sz="2400" dirty="0"/>
              <a:t>below)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95400" y="2292484"/>
            <a:ext cx="2209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9800" y="3352800"/>
            <a:ext cx="44958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2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20677"/>
            <a:ext cx="8610600" cy="51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Workplace Geography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Selection: Step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en-US" sz="2400" dirty="0" smtClean="0"/>
              <a:t>Click </a:t>
            </a:r>
            <a:r>
              <a:rPr lang="en-US" sz="2400" dirty="0" smtClean="0">
                <a:solidFill>
                  <a:srgbClr val="00B0F0"/>
                </a:solidFill>
              </a:rPr>
              <a:t>WORKPLACE: </a:t>
            </a:r>
            <a:endParaRPr lang="en-US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69996" y="2320677"/>
            <a:ext cx="2316804" cy="3538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5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302" y="2133600"/>
            <a:ext cx="630555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Workplace Geography Selection: Step 2</a:t>
            </a:r>
          </a:p>
          <a:p>
            <a:pPr marL="0" lvl="0" indent="0">
              <a:buNone/>
            </a:pPr>
            <a:r>
              <a:rPr lang="en-US" sz="2400" dirty="0"/>
              <a:t>Click </a:t>
            </a:r>
            <a:r>
              <a:rPr lang="en-US" sz="2400" dirty="0">
                <a:solidFill>
                  <a:srgbClr val="00B0F0"/>
                </a:solidFill>
              </a:rPr>
              <a:t>State-County-Tract</a:t>
            </a:r>
            <a:r>
              <a:rPr lang="en-US" sz="2400" dirty="0"/>
              <a:t> then click </a:t>
            </a:r>
            <a:r>
              <a:rPr lang="en-US" sz="2400" dirty="0">
                <a:solidFill>
                  <a:srgbClr val="00B0F0"/>
                </a:solidFill>
              </a:rPr>
              <a:t>Clear Full Selection </a:t>
            </a:r>
            <a:r>
              <a:rPr lang="en-US" sz="2400" dirty="0"/>
              <a:t>on the top right corner of the following page. 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19800" y="2590800"/>
            <a:ext cx="1726052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6400" y="5638800"/>
            <a:ext cx="1726052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9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047750"/>
            <a:ext cx="88963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Residence Geography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Selection: Step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en-US" sz="2400" dirty="0" smtClean="0"/>
              <a:t>Click </a:t>
            </a:r>
            <a:r>
              <a:rPr lang="en-US" sz="2400" dirty="0" smtClean="0">
                <a:solidFill>
                  <a:srgbClr val="00B0F0"/>
                </a:solidFill>
              </a:rPr>
              <a:t>Selection map</a:t>
            </a:r>
            <a:r>
              <a:rPr lang="en-US" sz="2400" dirty="0" smtClean="0"/>
              <a:t> tab. </a:t>
            </a:r>
            <a:endParaRPr lang="en-US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19200" y="1828800"/>
            <a:ext cx="1820694" cy="3302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2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Workplace Geography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Selection: Step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en-US" sz="2400" dirty="0" smtClean="0"/>
              <a:t>Select </a:t>
            </a:r>
            <a:r>
              <a:rPr lang="en-US" sz="2400" dirty="0" smtClean="0">
                <a:solidFill>
                  <a:srgbClr val="00B0F0"/>
                </a:solidFill>
              </a:rPr>
              <a:t>POW County </a:t>
            </a:r>
            <a:r>
              <a:rPr lang="en-US" sz="2400" dirty="0" smtClean="0"/>
              <a:t>under </a:t>
            </a:r>
            <a:r>
              <a:rPr lang="en-US" sz="2400" dirty="0">
                <a:solidFill>
                  <a:srgbClr val="00B0F0"/>
                </a:solidFill>
              </a:rPr>
              <a:t>ZOOM TO </a:t>
            </a:r>
            <a:r>
              <a:rPr lang="en-US" sz="2400" dirty="0" smtClean="0"/>
              <a:t>on the top right corner. </a:t>
            </a:r>
            <a:endParaRPr lang="en-US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952972" y="1295400"/>
            <a:ext cx="5822882" cy="4648201"/>
            <a:chOff x="1952972" y="1295400"/>
            <a:chExt cx="5822882" cy="4648201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972" y="1295400"/>
              <a:ext cx="5822882" cy="4648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4002965" y="3072998"/>
              <a:ext cx="1774778" cy="22112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872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30116"/>
            <a:ext cx="4648200" cy="463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Workplace Geography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Selection: Step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en-US" sz="2400" dirty="0" smtClean="0"/>
              <a:t>Check the box next to </a:t>
            </a:r>
            <a:r>
              <a:rPr lang="en-US" sz="2400" dirty="0">
                <a:solidFill>
                  <a:srgbClr val="00B0F0"/>
                </a:solidFill>
              </a:rPr>
              <a:t>Automatically highlight </a:t>
            </a:r>
            <a:r>
              <a:rPr lang="en-US" sz="2400" dirty="0" err="1">
                <a:solidFill>
                  <a:srgbClr val="00B0F0"/>
                </a:solidFill>
              </a:rPr>
              <a:t>pow</a:t>
            </a:r>
            <a:r>
              <a:rPr lang="en-US" sz="2400" dirty="0">
                <a:solidFill>
                  <a:srgbClr val="00B0F0"/>
                </a:solidFill>
              </a:rPr>
              <a:t> state-county-tract</a:t>
            </a:r>
            <a:r>
              <a:rPr lang="en-US" sz="2400" dirty="0" smtClean="0"/>
              <a:t>. Type </a:t>
            </a:r>
            <a:r>
              <a:rPr lang="en-US" sz="2400" dirty="0" smtClean="0">
                <a:solidFill>
                  <a:srgbClr val="00B0F0"/>
                </a:solidFill>
              </a:rPr>
              <a:t>king </a:t>
            </a:r>
            <a:r>
              <a:rPr lang="en-US" sz="2400" dirty="0"/>
              <a:t>i</a:t>
            </a:r>
            <a:r>
              <a:rPr lang="en-US" sz="2400" dirty="0" smtClean="0"/>
              <a:t>n the input box and select </a:t>
            </a:r>
            <a:r>
              <a:rPr lang="en-US" sz="2400" dirty="0" smtClean="0">
                <a:solidFill>
                  <a:srgbClr val="00B0F0"/>
                </a:solidFill>
              </a:rPr>
              <a:t>King </a:t>
            </a:r>
            <a:r>
              <a:rPr lang="en-US" sz="2400" dirty="0">
                <a:solidFill>
                  <a:srgbClr val="00B0F0"/>
                </a:solidFill>
              </a:rPr>
              <a:t>County, </a:t>
            </a:r>
            <a:r>
              <a:rPr lang="en-US" sz="2400" dirty="0" smtClean="0">
                <a:solidFill>
                  <a:srgbClr val="00B0F0"/>
                </a:solidFill>
              </a:rPr>
              <a:t>Washington</a:t>
            </a:r>
            <a:r>
              <a:rPr lang="en-US" sz="2400" dirty="0" smtClean="0"/>
              <a:t> from the list. </a:t>
            </a:r>
            <a:endParaRPr lang="en-US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04937" y="3874850"/>
            <a:ext cx="2362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06558" y="6066816"/>
            <a:ext cx="304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1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/>
              <a:t>want to get f</a:t>
            </a:r>
            <a:r>
              <a:rPr lang="en-US" dirty="0" smtClean="0"/>
              <a:t>low tables from tracts in King County, WA and Pierce County, WA to </a:t>
            </a:r>
            <a:r>
              <a:rPr lang="en-US" dirty="0"/>
              <a:t>tracts </a:t>
            </a:r>
            <a:r>
              <a:rPr lang="en-US" dirty="0" smtClean="0"/>
              <a:t>in </a:t>
            </a:r>
            <a:r>
              <a:rPr lang="en-US" dirty="0"/>
              <a:t>King </a:t>
            </a:r>
            <a:r>
              <a:rPr lang="en-US" dirty="0" smtClean="0"/>
              <a:t>and </a:t>
            </a:r>
            <a:r>
              <a:rPr lang="en-US" dirty="0"/>
              <a:t>Pierce County, WA </a:t>
            </a: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2800" dirty="0" smtClean="0"/>
              <a:t>Table used in this example</a:t>
            </a:r>
          </a:p>
          <a:p>
            <a:pPr marL="571500" lvl="1" indent="-228600"/>
            <a:r>
              <a:rPr lang="en-US" sz="1800" dirty="0" err="1" smtClean="0"/>
              <a:t>A302100</a:t>
            </a:r>
            <a:r>
              <a:rPr lang="en-US" sz="1800" dirty="0" smtClean="0"/>
              <a:t>: Total Workers (Workers 16 years and over)</a:t>
            </a:r>
          </a:p>
          <a:p>
            <a:pPr marL="571500" lvl="1" indent="-228600"/>
            <a:r>
              <a:rPr lang="en-US" sz="1800" dirty="0" smtClean="0"/>
              <a:t>Universe:  Workers 16 years and over </a:t>
            </a:r>
            <a:endParaRPr lang="en-US" sz="1800" dirty="0"/>
          </a:p>
          <a:p>
            <a:pPr marL="0" indent="0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8" y="1524001"/>
            <a:ext cx="8974466" cy="378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Workplace Geography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Selection: Step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en-US" sz="2400" dirty="0"/>
              <a:t>Click </a:t>
            </a:r>
            <a:r>
              <a:rPr lang="en-US" sz="2400" dirty="0">
                <a:solidFill>
                  <a:srgbClr val="00B0F0"/>
                </a:solidFill>
              </a:rPr>
              <a:t>Add all highlighted </a:t>
            </a:r>
            <a:r>
              <a:rPr lang="en-US" sz="2400" dirty="0" smtClean="0">
                <a:solidFill>
                  <a:srgbClr val="00B0F0"/>
                </a:solidFill>
              </a:rPr>
              <a:t>POW State-County-Tract(s</a:t>
            </a:r>
            <a:r>
              <a:rPr lang="en-US" sz="2400" dirty="0">
                <a:solidFill>
                  <a:srgbClr val="00B0F0"/>
                </a:solidFill>
              </a:rPr>
              <a:t>) to selection </a:t>
            </a:r>
            <a:r>
              <a:rPr lang="en-US" sz="2400" dirty="0"/>
              <a:t>on the top right corner. 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105400" y="1542746"/>
            <a:ext cx="3953833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0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06" y="1949989"/>
            <a:ext cx="4640093" cy="4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Workplace Geography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Selection: Step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en-US" sz="2400" dirty="0" smtClean="0"/>
              <a:t>Check the box next to </a:t>
            </a:r>
            <a:r>
              <a:rPr lang="en-US" sz="2400" dirty="0">
                <a:solidFill>
                  <a:srgbClr val="00B0F0"/>
                </a:solidFill>
              </a:rPr>
              <a:t>Automatically highlight </a:t>
            </a:r>
            <a:r>
              <a:rPr lang="en-US" sz="2400" dirty="0" err="1">
                <a:solidFill>
                  <a:srgbClr val="00B0F0"/>
                </a:solidFill>
              </a:rPr>
              <a:t>pow</a:t>
            </a:r>
            <a:r>
              <a:rPr lang="en-US" sz="2400" dirty="0">
                <a:solidFill>
                  <a:srgbClr val="00B0F0"/>
                </a:solidFill>
              </a:rPr>
              <a:t> state-county-tract</a:t>
            </a:r>
            <a:r>
              <a:rPr lang="en-US" sz="2400" dirty="0" smtClean="0"/>
              <a:t>. Type </a:t>
            </a:r>
            <a:r>
              <a:rPr lang="en-US" sz="2400" dirty="0" smtClean="0">
                <a:solidFill>
                  <a:srgbClr val="00B0F0"/>
                </a:solidFill>
              </a:rPr>
              <a:t>pierce </a:t>
            </a:r>
            <a:r>
              <a:rPr lang="en-US" sz="2400" dirty="0"/>
              <a:t>i</a:t>
            </a:r>
            <a:r>
              <a:rPr lang="en-US" sz="2400" dirty="0" smtClean="0"/>
              <a:t>n the input box and select </a:t>
            </a:r>
            <a:r>
              <a:rPr lang="en-US" sz="2400" dirty="0" smtClean="0">
                <a:solidFill>
                  <a:srgbClr val="00B0F0"/>
                </a:solidFill>
              </a:rPr>
              <a:t>Pierce </a:t>
            </a:r>
            <a:r>
              <a:rPr lang="en-US" sz="2400" dirty="0">
                <a:solidFill>
                  <a:srgbClr val="00B0F0"/>
                </a:solidFill>
              </a:rPr>
              <a:t>County, </a:t>
            </a:r>
            <a:r>
              <a:rPr lang="en-US" sz="2400" dirty="0" smtClean="0">
                <a:solidFill>
                  <a:srgbClr val="00B0F0"/>
                </a:solidFill>
              </a:rPr>
              <a:t>Washington</a:t>
            </a:r>
            <a:r>
              <a:rPr lang="en-US" sz="2400" dirty="0" smtClean="0"/>
              <a:t> from the list. </a:t>
            </a:r>
            <a:endParaRPr lang="en-US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80036" y="4195863"/>
            <a:ext cx="2362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62200" y="6105727"/>
            <a:ext cx="304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6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16" y="1528864"/>
            <a:ext cx="8812568" cy="36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Workplace Geography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Selection: Step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en-US" sz="2400" dirty="0"/>
              <a:t>Click </a:t>
            </a:r>
            <a:r>
              <a:rPr lang="en-US" sz="2400" dirty="0">
                <a:solidFill>
                  <a:srgbClr val="00B0F0"/>
                </a:solidFill>
              </a:rPr>
              <a:t>Add all highlighted POW State-County-Tract(s) to selection </a:t>
            </a:r>
            <a:r>
              <a:rPr lang="en-US" sz="2400" dirty="0"/>
              <a:t>on the top right corner. 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105400" y="1528865"/>
            <a:ext cx="3872884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9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676" y="2717664"/>
            <a:ext cx="5114724" cy="414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57284"/>
            <a:ext cx="8915400" cy="57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Workplace Geography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Selection: Step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en-US" sz="2400" dirty="0"/>
              <a:t>Click </a:t>
            </a:r>
            <a:r>
              <a:rPr lang="en-US" sz="2400" dirty="0">
                <a:solidFill>
                  <a:srgbClr val="00B0F0"/>
                </a:solidFill>
              </a:rPr>
              <a:t>Save selection set</a:t>
            </a:r>
            <a:r>
              <a:rPr lang="en-US" sz="2400" dirty="0"/>
              <a:t> and </a:t>
            </a:r>
            <a:r>
              <a:rPr lang="en-US" sz="2400" dirty="0" smtClean="0"/>
              <a:t>type </a:t>
            </a:r>
            <a:r>
              <a:rPr lang="en-US" sz="2400" dirty="0"/>
              <a:t>the set name in the input box </a:t>
            </a:r>
            <a:r>
              <a:rPr lang="en-US" sz="2400" dirty="0">
                <a:solidFill>
                  <a:srgbClr val="00B0F0"/>
                </a:solidFill>
              </a:rPr>
              <a:t>Set name </a:t>
            </a:r>
            <a:r>
              <a:rPr lang="en-US" sz="2400" dirty="0"/>
              <a:t>(shown on the </a:t>
            </a:r>
            <a:r>
              <a:rPr lang="en-US" sz="2400" dirty="0" smtClean="0"/>
              <a:t>bottom below).  Click </a:t>
            </a:r>
            <a:r>
              <a:rPr lang="en-US" sz="2400" dirty="0" smtClean="0">
                <a:solidFill>
                  <a:srgbClr val="00B0F0"/>
                </a:solidFill>
              </a:rPr>
              <a:t>OK.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49079" y="2243237"/>
            <a:ext cx="1564531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28102" y="3236066"/>
            <a:ext cx="4910847" cy="10376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60528" y="6318115"/>
            <a:ext cx="592577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7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Table Selection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00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55328"/>
            <a:ext cx="8991600" cy="70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 smtClean="0"/>
              <a:t>Click </a:t>
            </a:r>
            <a:r>
              <a:rPr lang="en-US" sz="2400" dirty="0" smtClean="0">
                <a:solidFill>
                  <a:srgbClr val="00B0F0"/>
                </a:solidFill>
              </a:rPr>
              <a:t>Show </a:t>
            </a:r>
            <a:r>
              <a:rPr lang="en-US" sz="2400" dirty="0" err="1" smtClean="0">
                <a:solidFill>
                  <a:srgbClr val="00B0F0"/>
                </a:solidFill>
              </a:rPr>
              <a:t>CTPP</a:t>
            </a:r>
            <a:r>
              <a:rPr lang="en-US" sz="2400" dirty="0" smtClean="0">
                <a:solidFill>
                  <a:srgbClr val="00B0F0"/>
                </a:solidFill>
              </a:rPr>
              <a:t> Tables </a:t>
            </a:r>
            <a:r>
              <a:rPr lang="en-US" sz="2400" dirty="0" smtClean="0"/>
              <a:t>on the top right corner of the following page. </a:t>
            </a:r>
            <a:endParaRPr lang="en-US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24800" y="3046803"/>
            <a:ext cx="1066800" cy="2995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7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293"/>
            <a:ext cx="5457584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 smtClean="0"/>
              <a:t>Select </a:t>
            </a:r>
            <a:r>
              <a:rPr lang="en-US" sz="2400" dirty="0" smtClean="0">
                <a:solidFill>
                  <a:srgbClr val="00B0F0"/>
                </a:solidFill>
              </a:rPr>
              <a:t>Part 3: Flows </a:t>
            </a:r>
            <a:r>
              <a:rPr lang="en-US" sz="2400" dirty="0" smtClean="0"/>
              <a:t>option. </a:t>
            </a:r>
            <a:endParaRPr lang="en-US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62200" y="3429000"/>
            <a:ext cx="2209800" cy="3810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7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7589116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 smtClean="0"/>
              <a:t>Select </a:t>
            </a:r>
            <a:r>
              <a:rPr lang="en-US" sz="2400" dirty="0" smtClean="0">
                <a:solidFill>
                  <a:srgbClr val="00B0F0"/>
                </a:solidFill>
              </a:rPr>
              <a:t>Flows: Workers 16 years and over </a:t>
            </a:r>
            <a:r>
              <a:rPr lang="en-US" sz="2400" dirty="0" smtClean="0"/>
              <a:t>option. </a:t>
            </a:r>
            <a:endParaRPr lang="en-US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76400" y="3704364"/>
            <a:ext cx="4343400" cy="3810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6" y="1728788"/>
            <a:ext cx="8381865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 smtClean="0"/>
              <a:t>Select </a:t>
            </a:r>
            <a:r>
              <a:rPr lang="en-US" sz="2400" dirty="0" smtClean="0">
                <a:solidFill>
                  <a:srgbClr val="00B0F0"/>
                </a:solidFill>
              </a:rPr>
              <a:t>Flows: Workers 16 years and over – Set A (from </a:t>
            </a:r>
            <a:r>
              <a:rPr lang="en-US" sz="2400" dirty="0" err="1" smtClean="0">
                <a:solidFill>
                  <a:srgbClr val="00B0F0"/>
                </a:solidFill>
              </a:rPr>
              <a:t>microdata</a:t>
            </a:r>
            <a:r>
              <a:rPr lang="en-US" sz="2400" dirty="0" smtClean="0">
                <a:solidFill>
                  <a:srgbClr val="00B0F0"/>
                </a:solidFill>
              </a:rPr>
              <a:t>) </a:t>
            </a:r>
            <a:r>
              <a:rPr lang="en-US" sz="2400" dirty="0" smtClean="0"/>
              <a:t>option. </a:t>
            </a:r>
            <a:endParaRPr lang="en-US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71600" y="3505199"/>
            <a:ext cx="5943600" cy="3810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3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376363"/>
            <a:ext cx="80200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 smtClean="0"/>
              <a:t>Select </a:t>
            </a:r>
            <a:r>
              <a:rPr lang="en-US" sz="2400" dirty="0" err="1" smtClean="0">
                <a:solidFill>
                  <a:srgbClr val="00B0F0"/>
                </a:solidFill>
              </a:rPr>
              <a:t>A302100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>
                <a:solidFill>
                  <a:srgbClr val="00B0F0"/>
                </a:solidFill>
              </a:rPr>
              <a:t>-  </a:t>
            </a:r>
            <a:r>
              <a:rPr lang="en-US" sz="2400" dirty="0" smtClean="0">
                <a:solidFill>
                  <a:srgbClr val="00B0F0"/>
                </a:solidFill>
              </a:rPr>
              <a:t>Total Workers (1) (</a:t>
            </a:r>
            <a:r>
              <a:rPr lang="en-US" sz="2400" dirty="0">
                <a:solidFill>
                  <a:srgbClr val="00B0F0"/>
                </a:solidFill>
              </a:rPr>
              <a:t>Workers 16 years and over</a:t>
            </a:r>
            <a:r>
              <a:rPr lang="en-US" sz="2400" dirty="0" smtClean="0">
                <a:solidFill>
                  <a:srgbClr val="00B0F0"/>
                </a:solidFill>
              </a:rPr>
              <a:t>) </a:t>
            </a:r>
            <a:r>
              <a:rPr lang="en-US" sz="2400" dirty="0" smtClean="0"/>
              <a:t>option. </a:t>
            </a:r>
            <a:endParaRPr lang="en-US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76400" y="3437107"/>
            <a:ext cx="5943600" cy="3810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4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700" y="2994819"/>
            <a:ext cx="4038600" cy="8683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Solution</a:t>
            </a:r>
          </a:p>
          <a:p>
            <a:pPr marL="0" indent="0" algn="ctr">
              <a:buNone/>
            </a:pPr>
            <a:r>
              <a:rPr lang="en-US" sz="1700" dirty="0" smtClean="0"/>
              <a:t>(step-by-step illustration)</a:t>
            </a:r>
          </a:p>
          <a:p>
            <a:pPr marL="0" indent="0" algn="ctr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88" y="2257424"/>
            <a:ext cx="8287921" cy="162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 smtClean="0"/>
              <a:t>Select </a:t>
            </a:r>
            <a:r>
              <a:rPr lang="en-US" sz="2400" dirty="0" smtClean="0">
                <a:solidFill>
                  <a:srgbClr val="00B0F0"/>
                </a:solidFill>
              </a:rPr>
              <a:t>Save table view as </a:t>
            </a:r>
            <a:r>
              <a:rPr lang="en-US" sz="2400" dirty="0" smtClean="0"/>
              <a:t>on the following page. </a:t>
            </a:r>
            <a:endParaRPr lang="en-US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29200" y="2270394"/>
            <a:ext cx="2590800" cy="13110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1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685800"/>
            <a:ext cx="775381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 smtClean="0"/>
              <a:t>Type the </a:t>
            </a:r>
            <a:r>
              <a:rPr lang="en-US" sz="2400" dirty="0">
                <a:solidFill>
                  <a:srgbClr val="00B0F0"/>
                </a:solidFill>
              </a:rPr>
              <a:t>Title</a:t>
            </a:r>
            <a:r>
              <a:rPr lang="en-US" sz="2400" dirty="0" smtClean="0"/>
              <a:t> in the input box and click </a:t>
            </a:r>
            <a:r>
              <a:rPr lang="en-US" sz="2400" dirty="0" smtClean="0">
                <a:solidFill>
                  <a:srgbClr val="00B0F0"/>
                </a:solidFill>
              </a:rPr>
              <a:t>OK</a:t>
            </a:r>
            <a:r>
              <a:rPr lang="en-US" sz="2400" dirty="0" smtClean="0"/>
              <a:t>. </a:t>
            </a:r>
            <a:endParaRPr lang="en-US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1496438"/>
            <a:ext cx="7391400" cy="1170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2000" y="6186791"/>
            <a:ext cx="644355" cy="36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7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487305"/>
            <a:ext cx="8763000" cy="129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 smtClean="0"/>
              <a:t>Going back to the report page and clicking </a:t>
            </a:r>
            <a:r>
              <a:rPr lang="en-US" sz="2400" dirty="0" smtClean="0">
                <a:solidFill>
                  <a:srgbClr val="00B0F0"/>
                </a:solidFill>
              </a:rPr>
              <a:t>Map</a:t>
            </a:r>
            <a:r>
              <a:rPr lang="en-US" sz="2400" dirty="0" smtClean="0"/>
              <a:t> leads to the map view of the data.</a:t>
            </a:r>
            <a:endParaRPr lang="en-US" sz="2400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47800" y="1752600"/>
            <a:ext cx="609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67" y="3276600"/>
            <a:ext cx="849886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48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86" y="4400550"/>
            <a:ext cx="7146656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89" y="1524000"/>
            <a:ext cx="7377011" cy="254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Select </a:t>
            </a:r>
            <a:r>
              <a:rPr lang="en-US" sz="2400" dirty="0" smtClean="0">
                <a:solidFill>
                  <a:srgbClr val="00B0F0"/>
                </a:solidFill>
              </a:rPr>
              <a:t>FLOW FROM TARGET RESIDENCE: </a:t>
            </a:r>
            <a:r>
              <a:rPr lang="en-US" sz="2400" dirty="0"/>
              <a:t>from the drop down list </a:t>
            </a:r>
            <a:r>
              <a:rPr lang="en-US" sz="2400" dirty="0" smtClean="0"/>
              <a:t>on the top left corner.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smtClean="0"/>
              <a:t>Click </a:t>
            </a:r>
            <a:r>
              <a:rPr lang="en-US" sz="2400" dirty="0" smtClean="0">
                <a:solidFill>
                  <a:srgbClr val="00B0F0"/>
                </a:solidFill>
              </a:rPr>
              <a:t>the red arrow </a:t>
            </a:r>
            <a:r>
              <a:rPr lang="en-US" sz="2400" dirty="0"/>
              <a:t>on the </a:t>
            </a:r>
            <a:r>
              <a:rPr lang="en-US" sz="2400" dirty="0" smtClean="0"/>
              <a:t>right.  </a:t>
            </a:r>
            <a:r>
              <a:rPr lang="en-US" sz="2400" dirty="0" smtClean="0">
                <a:solidFill>
                  <a:srgbClr val="00B0F0"/>
                </a:solidFill>
              </a:rPr>
              <a:t>Click </a:t>
            </a:r>
            <a:r>
              <a:rPr lang="en-US" sz="2400" dirty="0">
                <a:solidFill>
                  <a:srgbClr val="00B0F0"/>
                </a:solidFill>
              </a:rPr>
              <a:t>on the map to define the flow origin / destination</a:t>
            </a:r>
            <a:r>
              <a:rPr lang="en-US" sz="2400" dirty="0" smtClean="0"/>
              <a:t> . </a:t>
            </a:r>
            <a:endParaRPr lang="en-US" sz="2400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02392" y="3276600"/>
            <a:ext cx="2621807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43600" y="5638800"/>
            <a:ext cx="528372" cy="433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1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50130"/>
            <a:ext cx="5052866" cy="527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Select </a:t>
            </a:r>
            <a:r>
              <a:rPr lang="en-US" sz="2400" dirty="0" smtClean="0">
                <a:solidFill>
                  <a:srgbClr val="00B0F0"/>
                </a:solidFill>
              </a:rPr>
              <a:t>Flow </a:t>
            </a:r>
            <a:r>
              <a:rPr lang="en-US" sz="2400" dirty="0" smtClean="0"/>
              <a:t>from the drop down list in </a:t>
            </a:r>
            <a:r>
              <a:rPr lang="en-US" sz="2400" dirty="0" smtClean="0">
                <a:solidFill>
                  <a:srgbClr val="00B0F0"/>
                </a:solidFill>
              </a:rPr>
              <a:t>SHOW USING</a:t>
            </a:r>
            <a:r>
              <a:rPr lang="en-US" sz="2400" dirty="0" smtClean="0"/>
              <a:t> window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smtClean="0"/>
              <a:t>and click </a:t>
            </a:r>
            <a:r>
              <a:rPr lang="en-US" sz="2400" dirty="0">
                <a:solidFill>
                  <a:srgbClr val="00B0F0"/>
                </a:solidFill>
              </a:rPr>
              <a:t>OK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15574" y="5643664"/>
            <a:ext cx="1856275" cy="422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0" y="6001966"/>
            <a:ext cx="1856275" cy="422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6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The results </a:t>
            </a:r>
            <a:r>
              <a:rPr lang="en-US" sz="2400" dirty="0"/>
              <a:t>are shown </a:t>
            </a:r>
            <a:r>
              <a:rPr lang="en-US" sz="2400" dirty="0" smtClean="0"/>
              <a:t>as flows in </a:t>
            </a:r>
            <a:r>
              <a:rPr lang="en-US" sz="2400" dirty="0"/>
              <a:t>the </a:t>
            </a:r>
            <a:r>
              <a:rPr lang="en-US" sz="2400" dirty="0" smtClean="0"/>
              <a:t>map.  Mouse over individual green arrow to show the details information about the flow.</a:t>
            </a:r>
            <a:endParaRPr lang="en-US" sz="2400" dirty="0"/>
          </a:p>
          <a:p>
            <a:pPr marL="0" lvl="0" indent="0">
              <a:buNone/>
            </a:pPr>
            <a:endParaRPr lang="en-US" sz="2400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289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" y="4202122"/>
            <a:ext cx="8848725" cy="261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9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 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 smtClean="0"/>
              <a:t>Open </a:t>
            </a:r>
            <a:r>
              <a:rPr lang="en-US" sz="2400" dirty="0" err="1" smtClean="0"/>
              <a:t>CTPP</a:t>
            </a:r>
            <a:r>
              <a:rPr lang="en-US" sz="2400" dirty="0" smtClean="0"/>
              <a:t> software web page and </a:t>
            </a:r>
            <a:r>
              <a:rPr lang="en-US" sz="2400" dirty="0" smtClean="0">
                <a:solidFill>
                  <a:srgbClr val="00B0F0"/>
                </a:solidFill>
              </a:rPr>
              <a:t>Sign In </a:t>
            </a:r>
            <a:r>
              <a:rPr lang="en-US" sz="2400" dirty="0" smtClean="0"/>
              <a:t>(or </a:t>
            </a:r>
            <a:r>
              <a:rPr lang="en-US" sz="2400" dirty="0" smtClean="0">
                <a:solidFill>
                  <a:srgbClr val="00B0F0"/>
                </a:solidFill>
              </a:rPr>
              <a:t>Register</a:t>
            </a:r>
            <a:r>
              <a:rPr lang="en-US" sz="2400" dirty="0" smtClean="0"/>
              <a:t>)</a:t>
            </a:r>
          </a:p>
          <a:p>
            <a:pPr marL="0" lvl="0" indent="0">
              <a:buNone/>
            </a:pPr>
            <a:r>
              <a:rPr lang="en-US" sz="2000" smtClean="0"/>
              <a:t>(</a:t>
            </a:r>
            <a:r>
              <a:rPr lang="en-US" sz="2000" u="sng">
                <a:solidFill>
                  <a:srgbClr val="00B0F0"/>
                </a:solidFill>
              </a:rPr>
              <a:t>http://ctpp.transportation.org/Pages/5-Year-Data.aspx</a:t>
            </a:r>
            <a:r>
              <a:rPr lang="en-US" sz="2000" smtClean="0"/>
              <a:t>)</a:t>
            </a:r>
            <a:endParaRPr lang="en-US" sz="2400" dirty="0" smtClean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23735" y="1000328"/>
            <a:ext cx="8421553" cy="2223873"/>
            <a:chOff x="0" y="1976438"/>
            <a:chExt cx="8421553" cy="222387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976438"/>
              <a:ext cx="8421552" cy="2223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2971800"/>
              <a:ext cx="2590799" cy="914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1519134" y="2910090"/>
            <a:ext cx="766866" cy="314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81821"/>
            <a:ext cx="4533989" cy="342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Geography Selection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60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7344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Residence Geography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Selection: Step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en-US" sz="2400" dirty="0" smtClean="0"/>
              <a:t>Click </a:t>
            </a:r>
            <a:r>
              <a:rPr lang="en-US" sz="2400" dirty="0" smtClean="0">
                <a:solidFill>
                  <a:srgbClr val="00B0F0"/>
                </a:solidFill>
              </a:rPr>
              <a:t>RESIDENCE</a:t>
            </a:r>
            <a:r>
              <a:rPr lang="en-US" sz="2400" dirty="0">
                <a:solidFill>
                  <a:srgbClr val="00B0F0"/>
                </a:solidFill>
              </a:rPr>
              <a:t>.</a:t>
            </a:r>
            <a:endParaRPr lang="en-US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10201" y="2414206"/>
            <a:ext cx="1295400" cy="3538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7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905000"/>
            <a:ext cx="623887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Residence Geography Selection: Step 2</a:t>
            </a:r>
          </a:p>
          <a:p>
            <a:pPr marL="0" lvl="0" indent="0">
              <a:buNone/>
            </a:pPr>
            <a:r>
              <a:rPr lang="en-US" sz="2400" dirty="0" smtClean="0"/>
              <a:t>Click </a:t>
            </a:r>
            <a:r>
              <a:rPr lang="en-US" sz="2400" dirty="0">
                <a:solidFill>
                  <a:srgbClr val="00B0F0"/>
                </a:solidFill>
              </a:rPr>
              <a:t>State-County-Tract</a:t>
            </a:r>
            <a:r>
              <a:rPr lang="en-US" sz="2400" dirty="0" smtClean="0"/>
              <a:t> then click </a:t>
            </a:r>
            <a:r>
              <a:rPr lang="en-US" sz="2400" dirty="0">
                <a:solidFill>
                  <a:srgbClr val="00B0F0"/>
                </a:solidFill>
              </a:rPr>
              <a:t>Clear Full </a:t>
            </a:r>
            <a:r>
              <a:rPr lang="en-US" sz="2400" dirty="0" smtClean="0">
                <a:solidFill>
                  <a:srgbClr val="00B0F0"/>
                </a:solidFill>
              </a:rPr>
              <a:t>Selection </a:t>
            </a:r>
            <a:r>
              <a:rPr lang="en-US" sz="2400" dirty="0" smtClean="0"/>
              <a:t>on </a:t>
            </a:r>
            <a:r>
              <a:rPr lang="en-US" sz="2400" dirty="0"/>
              <a:t>the top right corner </a:t>
            </a:r>
            <a:r>
              <a:rPr lang="en-US" sz="2400" dirty="0" smtClean="0"/>
              <a:t>of the following page. </a:t>
            </a:r>
            <a:endParaRPr lang="en-US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0" y="2362200"/>
            <a:ext cx="1752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28800" y="5410200"/>
            <a:ext cx="1752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4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123950"/>
            <a:ext cx="88011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Residence Geography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Selection: Step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en-US" sz="2400" dirty="0" smtClean="0"/>
              <a:t>Click </a:t>
            </a:r>
            <a:r>
              <a:rPr lang="en-US" sz="2400" dirty="0" smtClean="0">
                <a:solidFill>
                  <a:srgbClr val="00B0F0"/>
                </a:solidFill>
              </a:rPr>
              <a:t>Selection map</a:t>
            </a:r>
            <a:r>
              <a:rPr lang="en-US" sz="2400" dirty="0" smtClean="0"/>
              <a:t> tab. </a:t>
            </a:r>
            <a:endParaRPr lang="en-US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71600" y="1905000"/>
            <a:ext cx="1820694" cy="3302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0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4610100" cy="453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Residence Geography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Selection: Step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en-US" sz="2400" dirty="0" smtClean="0"/>
              <a:t>Select </a:t>
            </a:r>
            <a:r>
              <a:rPr lang="en-US" sz="2400" dirty="0" smtClean="0">
                <a:solidFill>
                  <a:srgbClr val="00B0F0"/>
                </a:solidFill>
              </a:rPr>
              <a:t>State-County </a:t>
            </a:r>
            <a:r>
              <a:rPr lang="en-US" sz="2400" dirty="0" smtClean="0"/>
              <a:t>under </a:t>
            </a:r>
            <a:r>
              <a:rPr lang="en-US" sz="2400" dirty="0">
                <a:solidFill>
                  <a:srgbClr val="00B0F0"/>
                </a:solidFill>
              </a:rPr>
              <a:t>ZOOM TO </a:t>
            </a:r>
            <a:r>
              <a:rPr lang="en-US" sz="2400" dirty="0" smtClean="0"/>
              <a:t>on the top right corner. </a:t>
            </a:r>
            <a:endParaRPr lang="en-US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87672" y="2743200"/>
            <a:ext cx="1774778" cy="2211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8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655</Words>
  <Application>Microsoft Office PowerPoint</Application>
  <PresentationFormat>On-screen Show (4:3)</PresentationFormat>
  <Paragraphs>62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Census Transportation Planning Products  CTPP 2006-2010 Access Software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!   Questions?</vt:lpstr>
    </vt:vector>
  </TitlesOfParts>
  <Company>Cambridge Systematics,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dhn</dc:creator>
  <cp:lastModifiedBy>llong</cp:lastModifiedBy>
  <cp:revision>231</cp:revision>
  <dcterms:created xsi:type="dcterms:W3CDTF">2013-05-03T00:53:15Z</dcterms:created>
  <dcterms:modified xsi:type="dcterms:W3CDTF">2013-11-05T17:24:40Z</dcterms:modified>
</cp:coreProperties>
</file>